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303" r:id="rId5"/>
    <p:sldId id="310" r:id="rId6"/>
    <p:sldId id="311" r:id="rId7"/>
    <p:sldId id="312" r:id="rId8"/>
    <p:sldId id="305" r:id="rId9"/>
    <p:sldId id="314" r:id="rId10"/>
    <p:sldId id="306" r:id="rId11"/>
    <p:sldId id="329" r:id="rId12"/>
    <p:sldId id="321" r:id="rId13"/>
    <p:sldId id="316" r:id="rId14"/>
    <p:sldId id="317" r:id="rId15"/>
    <p:sldId id="319" r:id="rId16"/>
    <p:sldId id="323" r:id="rId17"/>
    <p:sldId id="307" r:id="rId18"/>
    <p:sldId id="324" r:id="rId19"/>
    <p:sldId id="275" r:id="rId20"/>
    <p:sldId id="289" r:id="rId21"/>
    <p:sldId id="301" r:id="rId22"/>
    <p:sldId id="298" r:id="rId23"/>
    <p:sldId id="288" r:id="rId24"/>
    <p:sldId id="315" r:id="rId25"/>
    <p:sldId id="295" r:id="rId26"/>
    <p:sldId id="325" r:id="rId27"/>
    <p:sldId id="285" r:id="rId28"/>
    <p:sldId id="296" r:id="rId29"/>
    <p:sldId id="331" r:id="rId30"/>
    <p:sldId id="330" r:id="rId31"/>
    <p:sldId id="297" r:id="rId32"/>
    <p:sldId id="328" r:id="rId33"/>
    <p:sldId id="308" r:id="rId34"/>
    <p:sldId id="333" r:id="rId35"/>
    <p:sldId id="318" r:id="rId36"/>
    <p:sldId id="292" r:id="rId37"/>
    <p:sldId id="335" r:id="rId38"/>
    <p:sldId id="332" r:id="rId39"/>
    <p:sldId id="269" r:id="rId40"/>
    <p:sldId id="334" r:id="rId41"/>
  </p:sldIdLst>
  <p:sldSz cx="9144000" cy="6858000" type="screen4x3"/>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9" autoAdjust="0"/>
    <p:restoredTop sz="94739" autoAdjust="0"/>
  </p:normalViewPr>
  <p:slideViewPr>
    <p:cSldViewPr>
      <p:cViewPr varScale="1">
        <p:scale>
          <a:sx n="209" d="100"/>
          <a:sy n="209" d="100"/>
        </p:scale>
        <p:origin x="1856" y="192"/>
      </p:cViewPr>
      <p:guideLst>
        <p:guide orient="horz" pos="2160"/>
        <p:guide pos="3334"/>
      </p:guideLst>
    </p:cSldViewPr>
  </p:slideViewPr>
  <p:outlineViewPr>
    <p:cViewPr>
      <p:scale>
        <a:sx n="33" d="100"/>
        <a:sy n="33" d="100"/>
      </p:scale>
      <p:origin x="0" y="22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fr-BE"/>
          </a:p>
        </p:txBody>
      </p:sp>
      <p:sp>
        <p:nvSpPr>
          <p:cNvPr id="3" name="Espace réservé de la date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85DDD6ED-784C-4630-B515-52C8F5DA87CC}" type="datetimeFigureOut">
              <a:rPr lang="fr-BE" smtClean="0"/>
              <a:t>5/09/25</a:t>
            </a:fld>
            <a:endParaRPr lang="fr-BE"/>
          </a:p>
        </p:txBody>
      </p:sp>
      <p:sp>
        <p:nvSpPr>
          <p:cNvPr id="4" name="Espace réservé du pied de page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87B3AC5-4B57-477B-A75B-EAEF766B1DAF}" type="slidenum">
              <a:rPr lang="fr-BE" smtClean="0"/>
              <a:t>‹N°›</a:t>
            </a:fld>
            <a:endParaRPr lang="fr-BE"/>
          </a:p>
        </p:txBody>
      </p:sp>
    </p:spTree>
    <p:extLst>
      <p:ext uri="{BB962C8B-B14F-4D97-AF65-F5344CB8AC3E}">
        <p14:creationId xmlns:p14="http://schemas.microsoft.com/office/powerpoint/2010/main" val="119536719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13:58:17.719"/>
    </inkml:context>
    <inkml:brush xml:id="br0">
      <inkml:brushProperty name="width" value="0.05" units="cm"/>
      <inkml:brushProperty name="height" value="0.05" units="cm"/>
    </inkml:brush>
  </inkml:definitions>
  <inkml:trace contextRef="#ctx0" brushRef="#br0">316 0 24575,'28'17'0,"3"-5"0,1 5 0,2-9 0,-2 5 0,-2-7 0,-12 1 0,-2-3 0,-9 15 0,-1-7 0,5 17 0,-7-16 0,3 3 0,0-2 0,-2 4 0,3 3 0,1 6 0,-5-4 0,4 7 0,-7-9 0,1 3 0,0-3 0,1-3 0,0-3 0,6-1 0,-8-5 0,7 3 0,-7-6 0,1-1 0,-1-2 0,-1-1 0,2 2 0,-2 0 0,3 6 0,1 0 0,0 4 0,1 0 0,-2 1 0,5 2 0,-1 7 0,6 4 0,-5 1 0,1-2 0,-2-3 0,-3-5 0,2 1 0,-2 0 0,2-1 0,1 8 0,-2-6 0,1 3 0,-1 3 0,2 2 0,-2-1 0,2 8 0,-2-7 0,3 24 0,-1-15 0,7 12 0,-9-18 0,6-1 0,-11-3 0,7 2 0,-4-4 0,1 4 0,0-9 0,-2 0 0,1 0 0,0-6 0,-2-3 0,1 5 0,-1-12 0,-1 12 0,0-11 0,0 3 0,0-1 0,0-4 0,0 6 0,0 10 0,-2 2 0,-1 6 0,1-4 0,-5 6 0,4-1 0,-4 12 0,2 0 0,2 3 0,-2-5 0,5 1 0,-2-12 0,2 3 0,0-6 0,0-2 0,0-2 0,0 0 0,0-3 0,0 3 0,0-3 0,0 0 0,0 2 0,0-2 0,-2 0 0,-2 9 0,2-8 0,-3 6 0,4-8 0,-2 0 0,2-6 0,-4 8 0,4-12 0,-3 5 0,3-4 0,1-4 0,-6-12 0,-1-12 0,-1-9 0,-2-5 0,2 7 0,2-1 0,-9 0 0,9 9 0,-4-1 0,6 11 0,-2-7 0,3 0 0,-3-2 0,6 4 0,-2 3 0,-1 1 0,1-2 0,-3-2 0,3 3 0,0-3 0,2 3 0,0 2 0,-1-1 0,1 5 0,-5-6 0,5 5 0,-4-7 0,3 9 0,0-4 0,8 22 0,-3-5 0,10 27 0,-4-7 0,1 13 0,1-1 0,-4-6 0,1-5 0,-2-3 0,-2-8 0,-1 7 0,-2-7 0,-2 2 0,2-9 0,-2-5 0,1-5 0,0-1 0,1 0 0,0-1 0,8-16 0,-2-12 0,9-9 0,-8-19 0,1-2 0,1-11 0,-4-9 0,1 0 0,-5 12 0,-3-1 0,0 16 0,-5 6 0,2 10 0,-8 6 0,6 14 0,-1 2 0,4 14 0,2 20 0,0 12 0,0 22 0,0 6 0,0-2 0,0-7 0,0-3 0,0-13 0,0-5 0,-2-4 0,2-17 0,-2 2 0,1-9 0,1-20 0,-1-7 0,1-30 0,0-5 0,0-6 0,0 0 0,0 1 0,0 11 0,0 3 0,0 19 0,0 11 0,0 10 0,0 26 0,2 12 0,-1 29 0,1 9 0,-2 12 0,0 0 0,0 4 0,0-13 0,0 1 0,0-18 0,-7 2 0,1-9 0,-3-13 0,5-10 0,4-14 0,-1-5 0,2-3 0,-2-26 0,2-16 0,-1-27 0,0-9 0,0 0 0,-10-4 0,4 7 0,-7 1 0,5 21 0,3 10 0,0 16 0,2 12 0,3 3 0,-1 12 0,1 24 0,0 10 0,0 30 0,0-5 0,0 9 0,0-10 0,0-3 0,0-14 0,0-10 0,0-16 0,1-8 0,0-6 0,1 0 0,0-2 0,-1-18 0,0-21 0,-1-17 0,0-19 0,0-3 0,0-3 0,0 9 0,-5 10 0,4 24 0,-4 12 0,5 15 0,0 14 0,0 22 0,0 10 0,-2 23 0,1-2 0,-1 7 0,2 5 0,-3-7 0,0-6 0,0-17 0,-2-13 0,4-12 0,-2-9 0,3-18 0,0-10 0,0-16 0,0-13 0,0-8 0,-2 5 0,1-5 0,-1 19 0,2 2 0,0 14 0,0 12 0,0 6 0,0 7 0,0 10 0,-5 11 0,4 19 0,-8 8 0,8 2 0,-4-1 0,5-8 0,0-8 0,0-12 0,0-11 0,0-4 0,1-2 0,-1-24 0,1-4 0,-1-29 0,0 2 0,0-1 0,0 6 0,0 7 0,0 10 0,0 4 0,0 13 0,0 4 0,0 23 0,0 11 0,-2 24 0,-2 4 0,-1 9 0,0-9 0,-3 2 0,2-12 0,-1-8 0,4-7 0,0-12 0,3-4 0,0-6 0,0-3 0,6 4 0,-4-3 0,6 9 0,-5-7 0,2 5 0,-3-3 0,1 0 0,0 4 0,-1-3 0,2 1 0,-4-4 0,1 1 0,-1-3 0,1 3 0,-1-3 0,1 1 0,-1 1 0,2 4 0,-2-3 0,2 5 0,0-7 0,-1 3 0,2-1 0,0 0 0,0 0 0,-1-3 0,9 5 0,-6-4 0,7 3 0,-9-5 0,1 0 0,-2 0 0,1 0 0,-1 3 0,0-2 0,-1 2 0,0-1 0,-1-1 0,2 4 0,2 4 0,0 4 0,2 6 0,-1 3 0,3-2 0,-3 2 0,1-3 0,-2 0 0,-4-6 0,2-2 0,-2-8 0,0 1 0,0-4 0,-1 7 0,-3-1 0,-4 8 0,0-2 0,0 2 0,3-2 0,3-2 0,0-2 0,2-4 0,-1 2 0,-2-2 0,3-1 0,-3 8 0,3-9 0,0 6 0,0-5 0,0-2 0,0 1 0,0-2 0,0 1 0,0-1 0,0 2 0,0-1 0,-1 1 0,1-1 0,-1 3 0,1-3 0,0 1 0,0-1 0,0-1 0,0 1 0,1-1 0,0-1 0,10-4 0,3-8 0,7-9 0,5-8 0,-5-1 0,1 2 0,-6 3 0,-7 8 0,3-6 0,-8 14 0,4-7 0,-8 14 0,0 9 0,-3-2 0,-2 11 0,-2-3 0,-2 0 0,3 3 0,-7-4 0,8-1 0,-7 1 0,9-6 0,-4-1 0,5-3 0,-2-1 0,2 0 0,-2 1 0,1 0 0,-1 1 0,-2 0 0,1 0 0,-2 1 0,-2 1 0,1-1 0,-3 1 0,-1 3 0,6-5 0,-4 6 0,8-9 0,-3 4 0,3-4 0,-2 1 0,2 1 0,-1-1 0,1 1 0,-1 0 0,1-1 0,-1 1 0,1-1 0,-1 3 0,0-3 0,0 3 0,1-3 0,7-1 0,5 0 0,11-3 0,10-8 0,1-1 0,-1-5 0,-10 6 0,-10 2 0,-6 2 0,-3 2 0,2-1 0,-3 3 0,1 8 0,-2 1 0,-2 3 0,-2 3 0,0-8 0,-1 3 0,1-2 0,1-2 0,-2 1 0,2-3 0,-1 1 0,2-1 0,-1 0 0,0 0 0,1 0 0,-1 0 0,0 1 0,1 0 0,-1-1 0,1 0 0,0 0 0,-4 4 0,-2 4 0,0-3 0,1 0 0,5-8 0,9-9 0,5-7 0,7-9 0,5-2 0,-2 4 0,2-2 0,-8 11 0,1-8 0,-12 16 0,2-4 0,-7 9 0,-7 7 0,-7 7 0,-7 9 0,0 1 0,0 0 0,5-5 0,3-5 0,4-3 0,4-6 0,6-14 0,0-1 0,2-4 0,-1 5 0,-2 6 0,-7 2 0,-9-1 0,-16 2 0,-19 2 0,-2 0 0,-16 0 0,-9 0 0,-6 0 0,-10 0 0,15 0 0,-4 0 0,22 2 0,2 1 0,23 4 0,15-4 0,11 2 0,8-4 0,2 1 0,0 3 0,0-3 0,0 3 0,0-3 0,0 1 0,0 0 0,0 0 0,0 1 0,0-2 0,0 2 0,0-2 0,1 0 0,18-10 0,9 1 0,11-15 0,5 5 0,-2-8 0,4 0 0,-3 1 0,-4-1 0,-18 12 0,-1 0 0,-16 11 0,4-1 0,-2 7 0,2 1 0,8 3 0,1 5 0,4-7 0,-7 3 0,-7-7 0,-7-2 0,-14 0 0,-6 0 0,-20 0 0,-6 0 0,-8 0 0,2 2 0,4 1 0,21 1 0,6-1 0,18-2 0,0 1 0,2 0 0,4 1 0,1 0 0,4-2 0,2-1 0,-4-2 0,2 1 0,2 0 0,6 3 0,3 0 0,4 2 0,-5 0 0,3 2 0,-3-1 0,2 1 0,-8-3 0,0-1 0,-6-1 0,1 4 0,-3-3 0,16 3 0,0-2 0,8 1 0,2 1 0,-14 1 0,-1-4 0,-8-1 0,-4-4 0,0 0 0,-3-7 0,0 3 0,-1-1 0,0 3 0,-1 1 0,0 1 0,-1-2 0,0 3 0,0-1 0,0 2 0,-2 2 0,-2 9 0,0-2 0,-1 4 0,3-5 0,-1-2 0,-2 4 0,2-4 0,-1 1 0,-4-2 0,7-2 0,-6 1 0,8-1 0,-14 6 0,-12-1 0,-17 8 0,-4-6 0,5 4 0,4-5 0,10-1 0,6-1 0,13-4 0,13-8 0,8 2 0,7-9 0,7 5 0,4-3 0,-10 5 0,10 0 0,-8 4 0,5-2 0,2 4 0,-12-3 0,-3 2 0,-6-1 0,-3 1 0,1 1 0,-2 0 0,1 0 0,-1-2 0,1 0 0,5-2 0,13-4 0,3-4 0,15 0 0,-4-3 0,6 7 0,-11-1 0,-4 3 0,-15 1 0,-2 1 0,-3-2 0,-3 3 0,-1-2 0,-2 2 0,-1 0 0,-14 7 0,-8 5 0,-12 2 0,-9 9 0,2-9 0,-8 5 0,13-5 0,-2-5 0,23 2 0,2-6 0,10-1 0,6-6 0,1-7 0,4 0 0,2-3 0,2 3 0,3-1 0,5 1 0,-3 2 0,-3 5 0,0 0 0,-6 3 0,2 1 0,-4-1 0,-2 2 0,1-2 0,4 3 0,-4 0 0,4 0 0,-4-1 0,0 1 0,3-1 0,-3 2 0,0-2 0,-1 14 0,-1-8 0,-2 14 0,-6-8 0,1 0 0,-4 0 0,5-6 0,-4 2 0,4-4 0,-2 3 0,2-4 0,2-2 0,0-9 0,8-4 0,4-12 0,0 11 0,1-4 0,-7 13 0,1-2 0,-3 5 0,0 9 0,-10 5 0,0 8 0,-7 1 0,2-3 0,-1-2 0,3-2 0,-2-3 0,5-2 0,1-3 0,3-3 0,8-11 0,8-8 0,10-9 0,2 0 0,5 1 0,-8 6 0,7-4 0,-14 11 0,2-1 0,-12 7 0,-2 6 0,-9 11 0,-1 3 0,-8 7 0,3-3 0,-2 0 0,6-6 0,-2 0 0,5-9 0,5-1 0,5-7 0,1 0 0,6-5 0,-2 1 0,0 1 0,1-2 0,-4 5 0,-3 0 0,-1 2 0,-1 10 0,-1-4 0,-4 14 0,2-14 0,-5 11 0,3-10 0,-2 3 0,4-4 0,-1-2 0,15-8 0,-6 2 0,16-9 0,-12-1 0,3 2 0,-7 1 0,-2 9 0,-8 8 0,1 0 0,-5 8 0,3-7 0,2 0 0,1-3 0,0-3 0,3-1 0,0 0 0,12-7 0,3-4 0,4-6 0,0-4 0,-2-1 0,1 3 0,1-2 0,-7 10 0,-4 1 0,-9 16 0,-8 5 0,-2 9 0,-5-1 0,5-2 0,-3-1 0,4-4 0,2-3 0,3-6 0,15-8 0,-2-1 0,15-10 0,-8 4 0,6-4 0,0 2 0,-9 5 0,1 8 0,-18 10 0,1 5 0,-12 6 0,5-3 0,-9 8 0,4-6 0,-3 2 0,8-11 0,0-1 0,9-7 0,0 0 0,2-3 0,8-6 0,4-8 0,8-4 0,3-4 0,-4 7 0,1-1 0,-8 7 0,4 0 0,-11 5 0,0 1 0,-11 10 0,-1 2 0,-2 2 0,1 2 0,-1-2 0,2-1 0,-1-1 0,4-5 0,11-7 0,4-7 0,11-4 0,1-10 0,-2 0 0,-3 6 0,-5 2 0,-3 10 0,-6 2 0,-8 14 0,-9 8 0,-4 6 0,-6 4 0,2-7 0,0 5 0,1-8 0,4 0 0,6-13 0,4-3 0,13-15 0,7-2 0,10-12 0,3 5 0,1 0 0,1-3 0,-4 8 0,-4 2 0,-11 8 0,-20 15 0,6-3 0,-14 17 0,6-8 0,-6 8 0,1-9 0,-4 4 0,12-11 0,-1-3 0,17-13 0,2-3 0,13-8 0,-5 1 0,5-2 0,-7 5 0,-2 3 0,-8 8 0,-13 7 0,-7 5 0,-5 3 0,2-1 0,2 1 0,9-5 0,-2 1 0,5-10 0,2-6 0,6-19 0,1 3 0,14-22 0,-5 9 0,-1 10 0,-7 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13:58:32.993"/>
    </inkml:context>
    <inkml:brush xml:id="br0">
      <inkml:brushProperty name="width" value="0.05" units="cm"/>
      <inkml:brushProperty name="height" value="0.05" units="cm"/>
    </inkml:brush>
  </inkml:definitions>
  <inkml:trace contextRef="#ctx0" brushRef="#br0">228 64 24575,'26'0'0,"-1"0"0,-4 0 0,0 0 0,0 0 0,0 0 0,-3 0 0,-1 0 0,-6 0 0,0 0 0,0 0 0,-4 0 0,0 0 0,-3-2 0,-2 1 0,1 0 0,2 1 0,-3 0 0,3 0 0,0 0 0,-2 0 0,4 0 0,-1 0 0,2 0 0,-2 0 0,2 0 0,-4 0 0,3 0 0,-2 0 0,0 0 0,-1 0 0,0 0 0,-1 0 0,0 0 0,0 0 0,-1 0 0,2 0 0,0 0 0,1 0 0,-2 0 0,1 0 0,-1 0 0,1 0 0,0-1 0,0 0 0,-2 1 0,6 0 0,-5 0 0,5 0 0,-4 0 0,-1 0 0,2 0 0,-1 0 0,-1 0 0,1 0 0,-2 0 0,3 0 0,-2 0 0,4 1 0,-5 0 0,4 0 0,-4 0 0,0 0 0,-12 7 0,6-4 0,-9 6 0,9-4 0,1-2 0,1 1 0,0-1 0,2-1 0,-1 0 0,1 0 0,0 0 0,0-1 0,-1 2 0,1 1 0,-1-1 0,1 3 0,0-2 0,-3 5 0,2-3 0,-3 2 0,3 1 0,1-5 0,0 4 0,0-5 0,0-1 0,0 1 0,0-2 0,0 1 0,-1 0 0,0 2 0,1 4 0,0 2 0,0 1 0,3 4 0,0-4 0,1 8 0,-1-7 0,-3 0 0,3-2 0,-3-5 0,2 10 0,-2-11 0,0 6 0,0-5 0,0 0 0,0 11 0,0-5 0,0 12 0,0-3 0,0 3 0,0 4 0,0-3 0,0-2 0,0-4 0,0-5 0,0-3 0,0-6 0,0 2 0,0-2 0,0 1 0,0 0 0,0-1 0,0 1 0,0 2 0,0-2 0,0 4 0,0-5 0,0 3 0,-1-5 0,1 3 0,-1 0 0,1 2 0,0 2 0,0-1 0,0 1 0,0 1 0,0-2 0,0 7 0,0-1 0,0 6 0,0 3 0,0 1 0,0-1 0,0 0 0,0-9 0,0 5 0,0-8 0,0 11 0,0-4 0,0 5 0,0 3 0,0-10 0,0 8 0,0-13 0,0 5 0,0-5 0,0-2 0,0 7 0,0-8 0,0 10 0,0-13 0,0 10 0,0-6 0,0 8 0,0-7 0,0 0 0,0-4 0,0 1 0,0 6 0,0-2 0,0 5 0,0-3 0,0 4 0,0-6 0,0 4 0,0-4 0,-2-2 0,1 0 0,0-6 0,1 2 0,-1 0 0,0 0 0,0-1 0,1 0 0,0-2 0,-1 0 0,1 0 0,-1 2 0,1-2 0,0 4 0,0-4 0,0 2 0,-1-1 0,2-2 0,-1 0 0,3-3 0,-2-17 0,1-1 0,-2-15 0,0 4 0,-2-2 0,0 4 0,-3-5 0,2 8 0,1 3 0,2-1 0,-1 11 0,0-2 0,0 5 0,0 3 0,0 3 0,-4 10 0,-7 16 0,-3 13 0,-4 9 0,-1 2 0,1 1 0,2-3 0,0-4 0,7-7 0,3-15 0,3-4 0,4-11 0,0 0 0,-1-2 0,1-15 0,1-5 0,0-13 0,3 3 0,0 1 0,-1 2 0,5 1 0,-7 3 0,6 1 0,-5 7 0,2 2 0,-2 7 0,-1 4 0,6 6 0,-4 6 0,4 11 0,-2 1 0,-2 4 0,5-4 0,-7 6 0,2-7 0,-3-2 0,0-8 0,0-7 0,1-2 0,0-2 0,0-10 0,0-12 0,6-9 0,-3-17 0,5 9 0,1-6 0,-5 17 0,2 3 0,-5 12 0,-1 2 0,-1 4 0,1 2 0,-1 3 0,0 14 0,0 0 0,0 19 0,0-4 0,0 8 0,0-5 0,0-1 0,0-7 0,0-6 0,0-5 0,0-6 0,0-23 0,0 6 0,0-34 0,-8 7 0,7-17 0,-7 5 0,8 5 0,0 13 0,0 1 0,0 11 0,0-1 0,0 11 0,0 0 0,0 6 0,1 0 0,0 8 0,-1 8 0,0 8 0,0 13 0,0-2 0,0 8 0,0-5 0,0-3 0,0-5 0,0-9 0,0-6 0,0-5 0,1-5 0,2-19 0,-2-8 0,2-14 0,-3-7 0,0-2 0,0 2 0,0-1 0,0 12 0,1 8 0,3 6 0,-1 3 0,0 9 0,-1-5 0,-2 10 0,2 4 0,-5 19 0,1 4 0,-3 11 0,0-1 0,-2-4 0,2-1 0,-1-2 0,2-10 0,-2 7 0,3-12 0,-1 2 0,2-12 0,-1-13 0,1-9 0,0-20 0,-2 2 0,2-2 0,-2 7 0,4 3 0,0 10 0,0 3 0,1 9 0,-1 15 0,1 10 0,-3 15 0,-1 4 0,-2 5 0,0-7 0,-2 6 0,3-16 0,0 10 0,3-21 0,0 2 0,0-28 0,1-8 0,0-19 0,0-3 0,0-4 0,3-1 0,-1 8 0,4-8 0,-1 12 0,2-7 0,-2 10 0,0 6 0,-1 4 0,-3 6 0,0 4 0,-1 3 0,0 5 0,0 6 0,0 8 0,0 10 0,-4 10 0,1 6 0,-4 1 0,1 9 0,-1-9 0,4 6 0,-2-13 0,5 2 0,-1-11 0,0-3 0,0-16 0,6-21 0,-4-12 0,6-21 0,-4 2 0,0-12 0,-1 5 0,-2-5 0,0 15 0,0 8 0,0 22 0,0 8 0,7 22 0,-4 9 0,10 9 0,-5 8 0,2 0 0,-5 2 0,2 2 0,-6-7 0,3 0 0,-4-15 0,0 4 0,0-17 0,0 2 0,0-31 0,0 7 0,0-27 0,0 15 0,2-3 0,1 7 0,1-3 0,-1 11 0,-1-4 0,-1 14 0,0 0 0,1 28 0,-2 1 0,0 29 0,0-7 0,0 7 0,-3-4 0,1-10 0,-3-7 0,-1-10 0,3-10 0,-1-19 0,3-14 0,1-25 0,0-5 0,0-18 0,0 0 0,0-4 0,0-3 0,0 10 0,0 0 0,0 15 0,0 14 0,0 14 0,0 11 0,0 7 0,-2 21 0,-6 13 0,4 20 0,-8 13 0,3-5 0,3-1 0,-4-8 0,8-15 0,-1-2 0,1-17 0,2-7 0,0-26 0,0-10 0,0-21 0,0-9 0,0-3 0,0-8 0,0 6 0,0 7 0,0 13 0,0 2 0,0 14 0,0-4 0,0 11 0,0 7 0,2 7 0,-2 7 0,2 21 0,-2 1 0,0 23 0,0-6 0,0-3 0,0-1 0,0-7 0,0-2 0,0-1 0,0-11 0,0-4 0,0-32 0,0-5 0,0-23 0,0 4 0,0 2 0,0 1 0,0 12 0,0 2 0,0 16 0,0 3 0,0 7 0,0 6 0,0 16 0,-2 8 0,-1 12 0,0-3 0,-1-8 0,4-6 0,-5-3 0,4-8 0,-5-19 0,1-11 0,-3-18 0,0-3 0,-6 0 0,7 2 0,-4 8 0,7 12 0,2 11 0,1 19 0,1 3 0,0 7 0,0 2 0,0-7 0,-4 10 0,3-15 0,-4 5 0,5-11 0,-2 0 0,1-4 0,1-21 0,-3 1 0,-1-15 0,1 7 0,-2 8 0,5-1 0,-3 10 0,3 2 0,-2 5 0,2 25 0,-1-2 0,1 29 0,0-7 0,0 0 0,0-2 0,2-8 0,-2-7 0,3-10 0,-3-7 0,-2-9 0,-9-13 0,-4-5 0,-4-5 0,-7-8 0,11 13 0,-8-7 0,10 10 0,3 3 0,2 3 0,11 11 0,4 6 0,7 7 0,7 6 0,-1-2 0,1 1 0,-1-4 0,-8-6 0,1 2 0,-7-6 0,0 1 0,-7-9 0,-6-12 0,-6-10 0,-5-14 0,3 4 0,-4 1 0,12 15 0,-5 2 0,11 14 0,2 12 0,4 3 0,5 9 0,6-2 0,0 2 0,8 3 0,-11-9 0,0-2 0,-3-4 0,-6-4 0,1-1 0,-12-14 0,-9-7 0,-8-9 0,-4-2 0,3 3 0,2 2 0,6 8 0,6 4 0,0 4 0,6 3 0,1 1 0,1 0 0,-2 0 0,0-1 0,-7-3 0,5 2 0,-2-2 0,3 4 0,2 1 0,-1 1 0,2 1 0,0 0 0,-1 0 0,2 0 0,-1-1 0,1-1 0,-3-2 0,-3 0 0,-3 0 0,-13-4 0,-1 0 0,-6-4 0,10 6 0,10 4 0,14 2 0,9 8 0,3-4 0,9 4 0,-6-2 0,5-1 0,1 1 0,-4-4 0,6 2 0,-11-2 0,-2 0 0,0 0 0,-8-1 0,4 1 0,-6-1 0,3 1 0,-3-2 0,4 0 0,-2 0 0,2 1 0,-3-1 0,0 2 0,-2-2 0,0 0 0,0 1 0,3 1 0,-2-1 0,13 2 0,2-1 0,9 2 0,-2-4 0,-4 2 0,-7-2 0,-5 1 0,-4-1 0,3 1 0,4 3 0,6-3 0,3 5 0,3-4 0,4 0 0,3 3 0,-2-1 0,-5-1 0,-13 1 0,-3-4 0,-10 0 0,-17 0 0,-13 0 0,-16 0 0,8 0 0,12 0 0,17 0 0,11 0 0,15 0 0,6 4 0,26 0 0,2 6 0,12-4 0,-5 2 0,-9-3 0,-20-2 0,-12-1 0,-23-2 0,-7-4 0,-16-2 0,-16-1 0,-12-1 0,-19-3 0,-10 1-482,-5-10 482,10 5 0,22 1 0,27 6 0,25 6 0,13 2 0,4 0 0,6 0 0,-6 0 482,9 1-482,7 2 0,11 2 0,16 0 0,-2 3 0,5-2 0,-13 2 0,-12-6 0,-11 1 0,-15-3 0,-8 0 0,-13-9 0,-14 4 0,-23-15 0,-4 12 0,-12-7 0,9 6 0,7-4 0,14 6 0,16 0 0,11 7 0,11 0 0,5 0 0,5 0 0,6 2 0,12 8 0,-3-4 0,18 6 0,-13-8 0,9-1 0,-17-1 0,-7-2 0,-18 0 0,-9 0 0,-19-2 0,-8-3 0,-12-2 0,4 0 0,15 4 0,14 0 0,24 3 0,6 4 0,12-1 0,4 5 0,8 0 0,-4-1 0,5 3 0,-3-7 0,-6 1 0,-4-2 0,-7 0 0,-10-2 0,-7 0 0,-8-5 0,-10-1 0,-7 1 0,-6-2 0,2 5 0,7-1 0,18 3 0,15 0 0,16 5 0,10 0 0,11 1 0,7 6 0,-1-10 0,-9 7 0,-14-8 0,-21 1 0,-27-5 0,-16 0 0,-15-2 0,-10 2 0,-7 1 0,2 2 0,-2 0 0,26 0 0,14 0 0,17 0 0,22 0 0,20 5 0,22 1 0,22 3 0,10 4-655,7-3 655,3 8 0,-6-9 0,-11 2 0,-29-4 0,-29-3 0,-31-1 0,-18-3 0,-14 0 0,-5 0 655,-7 0-655,-4 0 0,-1 0 0,10 0 0,6 2 0,20-1 0,10 2 0,25-3 0,19 4 0,26 4 0,12-1 0,13 4 0,-8-3 0,-2 1 0,-13-1 0,-25-2 0,-14-4 0,-35-2 0,-4 0 0,-26 0 0,-2 5 0,-17-4 0,-7 4 0,0-5 0,16 0 0,13 2 0,22-1 0,20 2 0,30 0 0,21 2 0,16 1 0,10-3 0,-12 0 0,3-3 0,-22 0 0,-14 0 0,-17 0 0,-20 0 0,-7 0 0,-12 0 0,-3 2 0,-2 1 0,1 1 0,-1-1 0,5 3 0,10-5 0,4 3 0,31-4 0,6 4 0,16-2 0,-2 6 0,-17-5 0,-4 2 0,-18-4 0,-23 0 0,-8-1 0,-21 0 0,3 0 0,-3 0 0,9 0 0,-2 0 0,23 0 0,5 0 0,13 1 0,11 1 0,18 4 0,19 0 0,17 2 0,1-3 0,-3-2 0,-11 0 0,-11-3 0,-16 0 0,-30 0 0,-16 0 0,-18 0 0,1 2 0,9 0 0,5 3 0,9-1 0,6-1 0,4 0 0,6-1 0,4 1 0,15-1 0,11 2 0,14 2 0,-3-3 0,-6 4 0,-17-7 0,-28 2 0,-14-4 0,-18-1 0,3-2 0,9 2 0,8 1 0,11 2 0,22 0 0,17 0 0,20 0 0,-1 0 0,-7 2 0,-19-1 0,-11 1 0,-34-1 0,-1-1 0,-23 0 0,21 0 0,8 0 0,14 1 0,21 1 0,1 2 0,16 0 0,-12 0 0,-5-2 0,-7 0 0,-6-2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13:58:35.319"/>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fr-BE"/>
          </a:p>
        </p:txBody>
      </p:sp>
      <p:sp>
        <p:nvSpPr>
          <p:cNvPr id="3" name="Espace réservé de la date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84DC166-4048-4CB9-8AE2-6EE09A0535C7}" type="datetimeFigureOut">
              <a:rPr lang="fr-BE" smtClean="0"/>
              <a:t>5/09/25</a:t>
            </a:fld>
            <a:endParaRPr lang="fr-BE"/>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fr-BE"/>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D9AB4E0-1C67-4F0C-94DC-793608BBF118}" type="slidenum">
              <a:rPr lang="fr-BE" smtClean="0"/>
              <a:t>‹N°›</a:t>
            </a:fld>
            <a:endParaRPr lang="fr-BE"/>
          </a:p>
        </p:txBody>
      </p:sp>
    </p:spTree>
    <p:extLst>
      <p:ext uri="{BB962C8B-B14F-4D97-AF65-F5344CB8AC3E}">
        <p14:creationId xmlns:p14="http://schemas.microsoft.com/office/powerpoint/2010/main" val="317659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66A3A5C5-1DEF-42A0-92E8-359FB89C2508}" type="datetimeFigureOut">
              <a:rPr lang="fr-BE" smtClean="0"/>
              <a:pPr/>
              <a:t>5/09/25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6A3A5C5-1DEF-42A0-92E8-359FB89C2508}" type="datetimeFigureOut">
              <a:rPr lang="fr-BE" smtClean="0"/>
              <a:pPr/>
              <a:t>5/09/25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6A3A5C5-1DEF-42A0-92E8-359FB89C2508}" type="datetimeFigureOut">
              <a:rPr lang="fr-BE" smtClean="0"/>
              <a:pPr/>
              <a:t>5/09/25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ZoneTexte 1"/>
          <p:cNvSpPr txBox="1">
            <a:spLocks noChangeArrowheads="1"/>
          </p:cNvSpPr>
          <p:nvPr userDrawn="1"/>
        </p:nvSpPr>
        <p:spPr bwMode="auto">
          <a:xfrm>
            <a:off x="4315733" y="6516688"/>
            <a:ext cx="3580946" cy="230802"/>
          </a:xfrm>
          <a:prstGeom prst="rect">
            <a:avLst/>
          </a:prstGeom>
          <a:noFill/>
          <a:ln>
            <a:noFill/>
          </a:ln>
        </p:spPr>
        <p:txBody>
          <a:bodyPr lIns="91410" tIns="45705" rIns="91410" bIns="45705">
            <a:spAutoFit/>
          </a:bodyPr>
          <a:lstStyle>
            <a:lvl1pPr eaLnBrk="0" hangingPunct="0">
              <a:tabLst>
                <a:tab pos="1347788" algn="l"/>
              </a:tabLst>
              <a:defRPr>
                <a:solidFill>
                  <a:schemeClr val="tx1"/>
                </a:solidFill>
                <a:latin typeface="Arial" charset="0"/>
              </a:defRPr>
            </a:lvl1pPr>
            <a:lvl2pPr marL="742950" indent="-285750" eaLnBrk="0" hangingPunct="0">
              <a:tabLst>
                <a:tab pos="1347788" algn="l"/>
              </a:tabLst>
              <a:defRPr>
                <a:solidFill>
                  <a:schemeClr val="tx1"/>
                </a:solidFill>
                <a:latin typeface="Arial" charset="0"/>
              </a:defRPr>
            </a:lvl2pPr>
            <a:lvl3pPr marL="1143000" indent="-228600" eaLnBrk="0" hangingPunct="0">
              <a:tabLst>
                <a:tab pos="1347788" algn="l"/>
              </a:tabLst>
              <a:defRPr>
                <a:solidFill>
                  <a:schemeClr val="tx1"/>
                </a:solidFill>
                <a:latin typeface="Arial" charset="0"/>
              </a:defRPr>
            </a:lvl3pPr>
            <a:lvl4pPr marL="1600200" indent="-228600" eaLnBrk="0" hangingPunct="0">
              <a:tabLst>
                <a:tab pos="1347788" algn="l"/>
              </a:tabLst>
              <a:defRPr>
                <a:solidFill>
                  <a:schemeClr val="tx1"/>
                </a:solidFill>
                <a:latin typeface="Arial" charset="0"/>
              </a:defRPr>
            </a:lvl4pPr>
            <a:lvl5pPr marL="2057400" indent="-228600" eaLnBrk="0" hangingPunct="0">
              <a:tabLst>
                <a:tab pos="1347788" algn="l"/>
              </a:tabLst>
              <a:defRPr>
                <a:solidFill>
                  <a:schemeClr val="tx1"/>
                </a:solidFill>
                <a:latin typeface="Arial" charset="0"/>
              </a:defRPr>
            </a:lvl5pPr>
            <a:lvl6pPr marL="2514600" indent="-228600" eaLnBrk="0" fontAlgn="base" hangingPunct="0">
              <a:spcBef>
                <a:spcPct val="0"/>
              </a:spcBef>
              <a:spcAft>
                <a:spcPct val="0"/>
              </a:spcAft>
              <a:tabLst>
                <a:tab pos="1347788" algn="l"/>
              </a:tabLst>
              <a:defRPr>
                <a:solidFill>
                  <a:schemeClr val="tx1"/>
                </a:solidFill>
                <a:latin typeface="Arial" charset="0"/>
              </a:defRPr>
            </a:lvl6pPr>
            <a:lvl7pPr marL="2971800" indent="-228600" eaLnBrk="0" fontAlgn="base" hangingPunct="0">
              <a:spcBef>
                <a:spcPct val="0"/>
              </a:spcBef>
              <a:spcAft>
                <a:spcPct val="0"/>
              </a:spcAft>
              <a:tabLst>
                <a:tab pos="1347788" algn="l"/>
              </a:tabLst>
              <a:defRPr>
                <a:solidFill>
                  <a:schemeClr val="tx1"/>
                </a:solidFill>
                <a:latin typeface="Arial" charset="0"/>
              </a:defRPr>
            </a:lvl7pPr>
            <a:lvl8pPr marL="3429000" indent="-228600" eaLnBrk="0" fontAlgn="base" hangingPunct="0">
              <a:spcBef>
                <a:spcPct val="0"/>
              </a:spcBef>
              <a:spcAft>
                <a:spcPct val="0"/>
              </a:spcAft>
              <a:tabLst>
                <a:tab pos="1347788" algn="l"/>
              </a:tabLst>
              <a:defRPr>
                <a:solidFill>
                  <a:schemeClr val="tx1"/>
                </a:solidFill>
                <a:latin typeface="Arial" charset="0"/>
              </a:defRPr>
            </a:lvl8pPr>
            <a:lvl9pPr marL="3886200" indent="-228600" eaLnBrk="0" fontAlgn="base" hangingPunct="0">
              <a:spcBef>
                <a:spcPct val="0"/>
              </a:spcBef>
              <a:spcAft>
                <a:spcPct val="0"/>
              </a:spcAft>
              <a:tabLst>
                <a:tab pos="1347788" algn="l"/>
              </a:tabLst>
              <a:defRPr>
                <a:solidFill>
                  <a:schemeClr val="tx1"/>
                </a:solidFill>
                <a:latin typeface="Arial" charset="0"/>
              </a:defRPr>
            </a:lvl9pPr>
          </a:lstStyle>
          <a:p>
            <a:pPr eaLnBrk="1" hangingPunct="1">
              <a:defRPr/>
            </a:pPr>
            <a:r>
              <a:rPr lang="fr-BE" sz="900">
                <a:solidFill>
                  <a:schemeClr val="bg1"/>
                </a:solidFill>
                <a:latin typeface="Museo Slab 300" panose="02000000000000000000" pitchFamily="2" charset="0"/>
                <a:cs typeface="+mn-cs"/>
              </a:rPr>
              <a:t>MAI</a:t>
            </a:r>
            <a:r>
              <a:rPr lang="fr-BE" sz="900" baseline="0">
                <a:solidFill>
                  <a:schemeClr val="bg1"/>
                </a:solidFill>
                <a:latin typeface="Museo Slab 300" panose="02000000000000000000" pitchFamily="2" charset="0"/>
                <a:cs typeface="+mn-cs"/>
              </a:rPr>
              <a:t> 2015</a:t>
            </a:r>
            <a:endParaRPr lang="fr-FR" sz="900">
              <a:solidFill>
                <a:schemeClr val="bg1"/>
              </a:solidFill>
              <a:latin typeface="Museo Slab 300" panose="02000000000000000000" pitchFamily="2" charset="0"/>
              <a:cs typeface="+mn-cs"/>
            </a:endParaRPr>
          </a:p>
        </p:txBody>
      </p:sp>
      <p:cxnSp>
        <p:nvCxnSpPr>
          <p:cNvPr id="5" name="Connecteur droit 4"/>
          <p:cNvCxnSpPr/>
          <p:nvPr userDrawn="1"/>
        </p:nvCxnSpPr>
        <p:spPr>
          <a:xfrm>
            <a:off x="6270625" y="6384018"/>
            <a:ext cx="0" cy="3526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140791"/>
      </p:ext>
    </p:extLst>
  </p:cSld>
  <p:clrMapOvr>
    <a:masterClrMapping/>
  </p:clrMapOvr>
  <p:transition spd="med" advTm="7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6A3A5C5-1DEF-42A0-92E8-359FB89C2508}" type="datetimeFigureOut">
              <a:rPr lang="fr-BE" smtClean="0"/>
              <a:pPr/>
              <a:t>5/09/25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66A3A5C5-1DEF-42A0-92E8-359FB89C2508}" type="datetimeFigureOut">
              <a:rPr lang="fr-BE" smtClean="0"/>
              <a:pPr/>
              <a:t>5/09/25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66A3A5C5-1DEF-42A0-92E8-359FB89C2508}" type="datetimeFigureOut">
              <a:rPr lang="fr-BE" smtClean="0"/>
              <a:pPr/>
              <a:t>5/09/25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66A3A5C5-1DEF-42A0-92E8-359FB89C2508}" type="datetimeFigureOut">
              <a:rPr lang="fr-BE" smtClean="0"/>
              <a:pPr/>
              <a:t>5/09/25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A3A5C5-1DEF-42A0-92E8-359FB89C2508}" type="datetimeFigureOut">
              <a:rPr lang="fr-BE" smtClean="0"/>
              <a:pPr/>
              <a:t>5/09/25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6A3A5C5-1DEF-42A0-92E8-359FB89C2508}" type="datetimeFigureOut">
              <a:rPr lang="fr-BE" smtClean="0"/>
              <a:pPr/>
              <a:t>5/09/25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6A3A5C5-1DEF-42A0-92E8-359FB89C2508}" type="datetimeFigureOut">
              <a:rPr lang="fr-BE" smtClean="0"/>
              <a:pPr/>
              <a:t>5/09/25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32780928-1E7F-4364-9CC5-41D8A54CA25D}"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3A5C5-1DEF-42A0-92E8-359FB89C2508}" type="datetimeFigureOut">
              <a:rPr lang="fr-BE" smtClean="0"/>
              <a:pPr/>
              <a:t>5/09/25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80928-1E7F-4364-9CC5-41D8A54CA25D}" type="slidenum">
              <a:rPr lang="fr-BE" smtClean="0"/>
              <a:pPr/>
              <a:t>‹N°›</a:t>
            </a:fld>
            <a:endParaRPr lang="fr-BE"/>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2.png"/><Relationship Id="rId10" Type="http://schemas.openxmlformats.org/officeDocument/2006/relationships/image" Target="../media/image11.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57200" y="572680"/>
            <a:ext cx="8229600" cy="1143000"/>
          </a:xfrm>
        </p:spPr>
        <p:txBody>
          <a:bodyPr>
            <a:normAutofit/>
          </a:bodyPr>
          <a:lstStyle/>
          <a:p>
            <a:r>
              <a:rPr lang="fr-FR" sz="3200" dirty="0">
                <a:latin typeface="Microsoft YaHei UI Light" panose="020B0502040204020203" pitchFamily="34" charset="-122"/>
                <a:ea typeface="Microsoft YaHei UI Light" panose="020B0502040204020203" pitchFamily="34" charset="-122"/>
              </a:rPr>
              <a:t>PATRIMOINE </a:t>
            </a:r>
            <a:r>
              <a:rPr lang="fr-FR" sz="1800" dirty="0">
                <a:latin typeface="Microsoft YaHei UI Light" panose="020B0502040204020203" pitchFamily="34" charset="-122"/>
                <a:ea typeface="Microsoft YaHei UI Light" panose="020B0502040204020203" pitchFamily="34" charset="-122"/>
              </a:rPr>
              <a:t>&amp;</a:t>
            </a:r>
            <a:r>
              <a:rPr lang="fr-FR" sz="3200" dirty="0">
                <a:latin typeface="Microsoft YaHei UI Light" panose="020B0502040204020203" pitchFamily="34" charset="-122"/>
                <a:ea typeface="Microsoft YaHei UI Light" panose="020B0502040204020203" pitchFamily="34" charset="-122"/>
              </a:rPr>
              <a:t> RESTAURATION</a:t>
            </a:r>
            <a:br>
              <a:rPr lang="fr-FR" sz="3200" dirty="0">
                <a:latin typeface="Microsoft YaHei UI Light" panose="020B0502040204020203" pitchFamily="34" charset="-122"/>
                <a:ea typeface="Microsoft YaHei UI Light" panose="020B0502040204020203" pitchFamily="34" charset="-122"/>
              </a:rPr>
            </a:br>
            <a:endParaRPr lang="fr-BE" sz="3200" dirty="0">
              <a:latin typeface="Microsoft YaHei UI Light" panose="020B0502040204020203" pitchFamily="34" charset="-122"/>
              <a:ea typeface="Microsoft YaHei UI Light" panose="020B0502040204020203" pitchFamily="34" charset="-122"/>
            </a:endParaRPr>
          </a:p>
        </p:txBody>
      </p:sp>
      <p:pic>
        <p:nvPicPr>
          <p:cNvPr id="6" name="Image 5">
            <a:extLst>
              <a:ext uri="{FF2B5EF4-FFF2-40B4-BE49-F238E27FC236}">
                <a16:creationId xmlns:a16="http://schemas.microsoft.com/office/drawing/2014/main" id="{27F2C31A-97F1-41D5-AC1C-D09A92685BFF}"/>
              </a:ext>
            </a:extLst>
          </p:cNvPr>
          <p:cNvPicPr>
            <a:picLocks noChangeAspect="1"/>
          </p:cNvPicPr>
          <p:nvPr/>
        </p:nvPicPr>
        <p:blipFill>
          <a:blip r:embed="rId2"/>
          <a:stretch>
            <a:fillRect/>
          </a:stretch>
        </p:blipFill>
        <p:spPr>
          <a:xfrm>
            <a:off x="1994289" y="1916832"/>
            <a:ext cx="5155422" cy="3436948"/>
          </a:xfrm>
          <a:prstGeom prst="rect">
            <a:avLst/>
          </a:prstGeom>
        </p:spPr>
      </p:pic>
      <p:sp>
        <p:nvSpPr>
          <p:cNvPr id="3" name="ZoneTexte 2">
            <a:extLst>
              <a:ext uri="{FF2B5EF4-FFF2-40B4-BE49-F238E27FC236}">
                <a16:creationId xmlns:a16="http://schemas.microsoft.com/office/drawing/2014/main" id="{4FD88E5C-C43B-55F5-B64B-9DF4450EDC77}"/>
              </a:ext>
            </a:extLst>
          </p:cNvPr>
          <p:cNvSpPr txBox="1">
            <a:spLocks noChangeArrowheads="1"/>
          </p:cNvSpPr>
          <p:nvPr/>
        </p:nvSpPr>
        <p:spPr bwMode="auto">
          <a:xfrm>
            <a:off x="2751005" y="5445224"/>
            <a:ext cx="4153663"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sz="900" dirty="0">
                <a:latin typeface="Museo Slab 300" panose="02000000000000000000" pitchFamily="2" charset="0"/>
              </a:rPr>
              <a:t>Ancienne gare de Laeken, classée depuis 1996 ;</a:t>
            </a:r>
          </a:p>
          <a:p>
            <a:pPr algn="ctr" eaLnBrk="1" hangingPunct="1"/>
            <a:r>
              <a:rPr lang="fr-BE" altLang="fr-FR" sz="900" dirty="0">
                <a:latin typeface="Museo Slab 300" panose="02000000000000000000" pitchFamily="2" charset="0"/>
              </a:rPr>
              <a:t>Restaurée et transformée pour La Maison de la Création, projet B-</a:t>
            </a:r>
            <a:r>
              <a:rPr lang="fr-BE" altLang="fr-FR" sz="900" dirty="0" err="1">
                <a:latin typeface="Museo Slab 300" panose="02000000000000000000" pitchFamily="2" charset="0"/>
              </a:rPr>
              <a:t>Architecten</a:t>
            </a:r>
            <a:r>
              <a:rPr lang="fr-BE" altLang="fr-FR" sz="900">
                <a:latin typeface="Museo Slab 300" panose="02000000000000000000" pitchFamily="2" charset="0"/>
              </a:rPr>
              <a:t> (2020)</a:t>
            </a:r>
          </a:p>
        </p:txBody>
      </p:sp>
    </p:spTree>
    <p:extLst>
      <p:ext uri="{BB962C8B-B14F-4D97-AF65-F5344CB8AC3E}">
        <p14:creationId xmlns:p14="http://schemas.microsoft.com/office/powerpoint/2010/main" val="225490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2" name="Image 1">
            <a:extLst>
              <a:ext uri="{FF2B5EF4-FFF2-40B4-BE49-F238E27FC236}">
                <a16:creationId xmlns:a16="http://schemas.microsoft.com/office/drawing/2014/main" id="{01CCC5AA-67BE-4AE9-98E8-7F2F40E456A0}"/>
              </a:ext>
            </a:extLst>
          </p:cNvPr>
          <p:cNvPicPr>
            <a:picLocks noChangeAspect="1"/>
          </p:cNvPicPr>
          <p:nvPr/>
        </p:nvPicPr>
        <p:blipFill>
          <a:blip r:embed="rId2"/>
          <a:stretch>
            <a:fillRect/>
          </a:stretch>
        </p:blipFill>
        <p:spPr>
          <a:xfrm>
            <a:off x="513724" y="645594"/>
            <a:ext cx="4085777" cy="5447702"/>
          </a:xfrm>
          <a:prstGeom prst="rect">
            <a:avLst/>
          </a:prstGeom>
        </p:spPr>
      </p:pic>
      <p:pic>
        <p:nvPicPr>
          <p:cNvPr id="3" name="Image 2">
            <a:extLst>
              <a:ext uri="{FF2B5EF4-FFF2-40B4-BE49-F238E27FC236}">
                <a16:creationId xmlns:a16="http://schemas.microsoft.com/office/drawing/2014/main" id="{1259784B-B718-49AB-8EA3-D57E7BC2F44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766970" y="1001091"/>
            <a:ext cx="3881521" cy="5106242"/>
          </a:xfrm>
          <a:prstGeom prst="rect">
            <a:avLst/>
          </a:prstGeom>
        </p:spPr>
      </p:pic>
      <p:sp>
        <p:nvSpPr>
          <p:cNvPr id="8" name="ZoneTexte 7">
            <a:extLst>
              <a:ext uri="{FF2B5EF4-FFF2-40B4-BE49-F238E27FC236}">
                <a16:creationId xmlns:a16="http://schemas.microsoft.com/office/drawing/2014/main" id="{F2E39CEC-9915-42AC-8FCC-51772D9D9D15}"/>
              </a:ext>
            </a:extLst>
          </p:cNvPr>
          <p:cNvSpPr txBox="1">
            <a:spLocks noChangeArrowheads="1"/>
          </p:cNvSpPr>
          <p:nvPr/>
        </p:nvSpPr>
        <p:spPr bwMode="auto">
          <a:xfrm>
            <a:off x="8100392" y="635260"/>
            <a:ext cx="636674"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LE CIRIO</a:t>
            </a:r>
          </a:p>
        </p:txBody>
      </p:sp>
    </p:spTree>
    <p:extLst>
      <p:ext uri="{BB962C8B-B14F-4D97-AF65-F5344CB8AC3E}">
        <p14:creationId xmlns:p14="http://schemas.microsoft.com/office/powerpoint/2010/main" val="37689360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6A1EB9-91F7-489C-9DEE-631C5C578995}"/>
              </a:ext>
            </a:extLst>
          </p:cNvPr>
          <p:cNvPicPr>
            <a:picLocks noChangeAspect="1"/>
          </p:cNvPicPr>
          <p:nvPr/>
        </p:nvPicPr>
        <p:blipFill>
          <a:blip r:embed="rId2"/>
          <a:stretch>
            <a:fillRect/>
          </a:stretch>
        </p:blipFill>
        <p:spPr>
          <a:xfrm>
            <a:off x="395536" y="476285"/>
            <a:ext cx="3996734" cy="5328979"/>
          </a:xfrm>
          <a:prstGeom prst="rect">
            <a:avLst/>
          </a:prstGeom>
        </p:spPr>
      </p:pic>
      <p:pic>
        <p:nvPicPr>
          <p:cNvPr id="3" name="Image 2">
            <a:extLst>
              <a:ext uri="{FF2B5EF4-FFF2-40B4-BE49-F238E27FC236}">
                <a16:creationId xmlns:a16="http://schemas.microsoft.com/office/drawing/2014/main" id="{DEC8A15E-3447-4016-9685-134AFF1A8981}"/>
              </a:ext>
            </a:extLst>
          </p:cNvPr>
          <p:cNvPicPr>
            <a:picLocks noChangeAspect="1"/>
          </p:cNvPicPr>
          <p:nvPr/>
        </p:nvPicPr>
        <p:blipFill>
          <a:blip r:embed="rId3"/>
          <a:stretch>
            <a:fillRect/>
          </a:stretch>
        </p:blipFill>
        <p:spPr>
          <a:xfrm>
            <a:off x="5148064" y="476285"/>
            <a:ext cx="3528106" cy="5328979"/>
          </a:xfrm>
          <a:prstGeom prst="rect">
            <a:avLst/>
          </a:prstGeom>
        </p:spPr>
      </p:pic>
      <p:sp>
        <p:nvSpPr>
          <p:cNvPr id="7" name="ZoneTexte 6">
            <a:extLst>
              <a:ext uri="{FF2B5EF4-FFF2-40B4-BE49-F238E27FC236}">
                <a16:creationId xmlns:a16="http://schemas.microsoft.com/office/drawing/2014/main" id="{5F0530A8-D942-4F15-A91C-805D209BFE68}"/>
              </a:ext>
            </a:extLst>
          </p:cNvPr>
          <p:cNvSpPr txBox="1">
            <a:spLocks noChangeArrowheads="1"/>
          </p:cNvSpPr>
          <p:nvPr/>
        </p:nvSpPr>
        <p:spPr bwMode="auto">
          <a:xfrm>
            <a:off x="323528" y="6093296"/>
            <a:ext cx="1882208"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CITE JARDIN LE LOGIS FLOREAL</a:t>
            </a:r>
          </a:p>
        </p:txBody>
      </p:sp>
    </p:spTree>
    <p:extLst>
      <p:ext uri="{BB962C8B-B14F-4D97-AF65-F5344CB8AC3E}">
        <p14:creationId xmlns:p14="http://schemas.microsoft.com/office/powerpoint/2010/main" val="275967539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sp>
        <p:nvSpPr>
          <p:cNvPr id="7" name="ZoneTexte 6">
            <a:extLst>
              <a:ext uri="{FF2B5EF4-FFF2-40B4-BE49-F238E27FC236}">
                <a16:creationId xmlns:a16="http://schemas.microsoft.com/office/drawing/2014/main" id="{2D5CE6FC-57F8-4AAF-B0A4-7ED45EDC254D}"/>
              </a:ext>
            </a:extLst>
          </p:cNvPr>
          <p:cNvSpPr txBox="1">
            <a:spLocks noChangeArrowheads="1"/>
          </p:cNvSpPr>
          <p:nvPr/>
        </p:nvSpPr>
        <p:spPr bwMode="auto">
          <a:xfrm>
            <a:off x="2772269" y="6457977"/>
            <a:ext cx="87391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GRAND CAFE</a:t>
            </a:r>
          </a:p>
        </p:txBody>
      </p:sp>
      <p:pic>
        <p:nvPicPr>
          <p:cNvPr id="3" name="Image 2">
            <a:extLst>
              <a:ext uri="{FF2B5EF4-FFF2-40B4-BE49-F238E27FC236}">
                <a16:creationId xmlns:a16="http://schemas.microsoft.com/office/drawing/2014/main" id="{19476209-0425-70A7-9277-F4B5B4C8AC97}"/>
              </a:ext>
            </a:extLst>
          </p:cNvPr>
          <p:cNvPicPr>
            <a:picLocks noChangeAspect="1"/>
          </p:cNvPicPr>
          <p:nvPr/>
        </p:nvPicPr>
        <p:blipFill>
          <a:blip r:embed="rId2"/>
          <a:stretch>
            <a:fillRect/>
          </a:stretch>
        </p:blipFill>
        <p:spPr>
          <a:xfrm>
            <a:off x="323528" y="284616"/>
            <a:ext cx="5138587" cy="3432416"/>
          </a:xfrm>
          <a:prstGeom prst="rect">
            <a:avLst/>
          </a:prstGeom>
        </p:spPr>
      </p:pic>
      <p:pic>
        <p:nvPicPr>
          <p:cNvPr id="2" name="Image 1">
            <a:extLst>
              <a:ext uri="{FF2B5EF4-FFF2-40B4-BE49-F238E27FC236}">
                <a16:creationId xmlns:a16="http://schemas.microsoft.com/office/drawing/2014/main" id="{B1F99F69-A612-4F90-A255-40B90A248B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67845" y="3861048"/>
            <a:ext cx="5052627" cy="2808312"/>
          </a:xfrm>
          <a:prstGeom prst="rect">
            <a:avLst/>
          </a:prstGeom>
        </p:spPr>
      </p:pic>
    </p:spTree>
    <p:extLst>
      <p:ext uri="{BB962C8B-B14F-4D97-AF65-F5344CB8AC3E}">
        <p14:creationId xmlns:p14="http://schemas.microsoft.com/office/powerpoint/2010/main" val="183628512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Z:\B. COMMUNICATION MA²\01. Présentation Ma²\a. CVs\cv francis\Portraits FM\Photo FM 2016_BW.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858020" y="293136"/>
            <a:ext cx="2313355" cy="291081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7308304" y="293136"/>
            <a:ext cx="106627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FRANCIS METZGER</a:t>
            </a:r>
          </a:p>
        </p:txBody>
      </p:sp>
      <p:pic>
        <p:nvPicPr>
          <p:cNvPr id="3" name="Image 2">
            <a:extLst>
              <a:ext uri="{FF2B5EF4-FFF2-40B4-BE49-F238E27FC236}">
                <a16:creationId xmlns:a16="http://schemas.microsoft.com/office/drawing/2014/main" id="{90CEAD67-9890-4B66-A710-4B235F98A8D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55576" y="4365104"/>
            <a:ext cx="1692000" cy="1692000"/>
          </a:xfrm>
          <a:prstGeom prst="ellipse">
            <a:avLst/>
          </a:prstGeom>
          <a:solidFill>
            <a:schemeClr val="accent2"/>
          </a:solidFill>
          <a:ln w="28575"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1E0E63A6-3893-457E-884E-E3675B97E8D7}"/>
              </a:ext>
            </a:extLst>
          </p:cNvPr>
          <p:cNvSpPr/>
          <p:nvPr/>
        </p:nvSpPr>
        <p:spPr>
          <a:xfrm>
            <a:off x="2483768" y="5445224"/>
            <a:ext cx="3646582" cy="1261884"/>
          </a:xfrm>
          <a:prstGeom prst="rect">
            <a:avLst/>
          </a:prstGeom>
        </p:spPr>
        <p:txBody>
          <a:bodyPr wrap="square">
            <a:spAutoFit/>
          </a:bodyPr>
          <a:lstStyle/>
          <a:p>
            <a:r>
              <a:rPr lang="fr-BE" sz="4000" dirty="0">
                <a:solidFill>
                  <a:srgbClr val="D40A11"/>
                </a:solidFill>
                <a:latin typeface="museo-slab"/>
              </a:rPr>
              <a:t>Ma²</a:t>
            </a:r>
          </a:p>
          <a:p>
            <a:br>
              <a:rPr lang="fr-BE" dirty="0"/>
            </a:br>
            <a:endParaRPr lang="fr-BE" dirty="0"/>
          </a:p>
        </p:txBody>
      </p:sp>
    </p:spTree>
    <p:extLst>
      <p:ext uri="{BB962C8B-B14F-4D97-AF65-F5344CB8AC3E}">
        <p14:creationId xmlns:p14="http://schemas.microsoft.com/office/powerpoint/2010/main" val="359715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B. COMMUNICATION MA²\03. Informations projets\00.80 - Maison st Cyr_ana\b. photo\M F PLISSART\01©Marie-Françoise Plissart-_17A70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5576" y="1052736"/>
            <a:ext cx="2740388" cy="52711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88024" y="1772816"/>
            <a:ext cx="3960440" cy="3170099"/>
          </a:xfrm>
          <a:prstGeom prst="rect">
            <a:avLst/>
          </a:prstGeom>
        </p:spPr>
        <p:txBody>
          <a:bodyPr wrap="square">
            <a:spAutoFit/>
          </a:bodyPr>
          <a:lstStyle/>
          <a:p>
            <a:pPr algn="just"/>
            <a:r>
              <a:rPr lang="fr-BE" sz="1000">
                <a:latin typeface="Museo Slab 300" panose="02000000000000000000" pitchFamily="2" charset="0"/>
              </a:rPr>
              <a:t>Parmi les projets les plus marquants, au niveau restauration il faut mentionner la transformation de la maison </a:t>
            </a:r>
            <a:r>
              <a:rPr lang="fr-BE" sz="1000" err="1">
                <a:latin typeface="Museo Slab 300" panose="02000000000000000000" pitchFamily="2" charset="0"/>
              </a:rPr>
              <a:t>Delune</a:t>
            </a:r>
            <a:r>
              <a:rPr lang="fr-BE" sz="1000">
                <a:latin typeface="Museo Slab 300" panose="02000000000000000000" pitchFamily="2" charset="0"/>
              </a:rPr>
              <a:t>, avenue Franklin Roosevelt à Bruxelles, la maison </a:t>
            </a:r>
            <a:r>
              <a:rPr lang="fr-BE" sz="1000" err="1">
                <a:latin typeface="Museo Slab 300" panose="02000000000000000000" pitchFamily="2" charset="0"/>
              </a:rPr>
              <a:t>Autrique</a:t>
            </a:r>
            <a:r>
              <a:rPr lang="fr-BE" sz="1000">
                <a:latin typeface="Museo Slab 300" panose="02000000000000000000" pitchFamily="2" charset="0"/>
              </a:rPr>
              <a:t> de Victor Horta à Schaerbeek,  la restauration de la bibliothèque Solvay, la villa </a:t>
            </a:r>
            <a:r>
              <a:rPr lang="fr-BE" sz="1000" err="1">
                <a:latin typeface="Museo Slab 300" panose="02000000000000000000" pitchFamily="2" charset="0"/>
              </a:rPr>
              <a:t>Empain</a:t>
            </a:r>
            <a:r>
              <a:rPr lang="fr-BE" sz="1000">
                <a:latin typeface="Museo Slab 300" panose="02000000000000000000" pitchFamily="2" charset="0"/>
              </a:rPr>
              <a:t>. Actuellement, il restaure, à Bruxelles, l’hôtel Astoria, l’église royale Notre Dame de Laeken, la Gare Centrale de Bruxelles et depuis peu le Palais de Justice de Bruxelles et l’intérieur de la maison Saint Cyr de Gustave </a:t>
            </a:r>
            <a:r>
              <a:rPr lang="fr-BE" sz="1000" err="1">
                <a:latin typeface="Museo Slab 300" panose="02000000000000000000" pitchFamily="2" charset="0"/>
              </a:rPr>
              <a:t>Strauven</a:t>
            </a:r>
            <a:r>
              <a:rPr lang="fr-BE" sz="1000">
                <a:latin typeface="Museo Slab 300" panose="02000000000000000000" pitchFamily="2" charset="0"/>
              </a:rPr>
              <a:t>. Au niveau architecture contemporaine, parmi les projets les plus marquants il faut mentionner  le complexe </a:t>
            </a:r>
            <a:r>
              <a:rPr lang="fr-BE" sz="1000" err="1">
                <a:latin typeface="Museo Slab 300" panose="02000000000000000000" pitchFamily="2" charset="0"/>
              </a:rPr>
              <a:t>Kinetix</a:t>
            </a:r>
            <a:r>
              <a:rPr lang="fr-BE" sz="1000">
                <a:latin typeface="Museo Slab 300" panose="02000000000000000000" pitchFamily="2" charset="0"/>
              </a:rPr>
              <a:t>, le théâtre de la Balsamine ou la réalisation sur le campus Erasme de la Haute Ecole Libre de Bruxelles Ilya Prigogine, couplée à l’Institut des Sciences de la Motricité de l’Université Libre de Bruxelles.</a:t>
            </a:r>
          </a:p>
          <a:p>
            <a:pPr algn="just"/>
            <a:endParaRPr lang="fr-BE" sz="1000">
              <a:latin typeface="Museo Slab 300" panose="02000000000000000000" pitchFamily="2" charset="0"/>
            </a:endParaRPr>
          </a:p>
          <a:p>
            <a:pPr algn="just"/>
            <a:r>
              <a:rPr lang="fr-BE" sz="1000">
                <a:latin typeface="Museo Slab 300" panose="02000000000000000000" pitchFamily="2" charset="0"/>
              </a:rPr>
              <a:t>Professeur d'architecture depuis 1991, il a été choisi en 2011 comme premier doyen de la nouvelle Faculté d'architecture La Cambre-Horta de l'ULB née de la fusion entre l'</a:t>
            </a:r>
            <a:r>
              <a:rPr lang="fr-BE" sz="1000" err="1">
                <a:latin typeface="Museo Slab 300" panose="02000000000000000000" pitchFamily="2" charset="0"/>
              </a:rPr>
              <a:t>I.S.A</a:t>
            </a:r>
            <a:r>
              <a:rPr lang="fr-BE" sz="1000">
                <a:latin typeface="Museo Slab 300" panose="02000000000000000000" pitchFamily="2" charset="0"/>
              </a:rPr>
              <a:t>. Victor Horta et La Cambre Architecture.</a:t>
            </a:r>
          </a:p>
          <a:p>
            <a:pPr algn="just"/>
            <a:endParaRPr lang="fr-BE" sz="1000">
              <a:latin typeface="Museo Slab 300" panose="02000000000000000000" pitchFamily="2" charset="0"/>
            </a:endParaRPr>
          </a:p>
          <a:p>
            <a:pPr algn="just"/>
            <a:r>
              <a:rPr lang="fr-BE" sz="1000">
                <a:solidFill>
                  <a:srgbClr val="00B0F0"/>
                </a:solidFill>
                <a:latin typeface="Museo Slab 300" panose="02000000000000000000" pitchFamily="2" charset="0"/>
              </a:rPr>
              <a:t>Cas pratiques, visites de chantier, organisation et gestion du travail</a:t>
            </a:r>
          </a:p>
          <a:p>
            <a:pPr algn="just"/>
            <a:endParaRPr lang="fr-BE" sz="1000">
              <a:latin typeface="Museo Slab 300" panose="02000000000000000000" pitchFamily="2" charset="0"/>
            </a:endParaRPr>
          </a:p>
        </p:txBody>
      </p:sp>
      <p:sp>
        <p:nvSpPr>
          <p:cNvPr id="5" name="Rectangle 4"/>
          <p:cNvSpPr/>
          <p:nvPr/>
        </p:nvSpPr>
        <p:spPr>
          <a:xfrm>
            <a:off x="4139952" y="548680"/>
            <a:ext cx="3960440" cy="1107996"/>
          </a:xfrm>
          <a:prstGeom prst="rect">
            <a:avLst/>
          </a:prstGeom>
        </p:spPr>
        <p:txBody>
          <a:bodyPr wrap="square">
            <a:spAutoFit/>
          </a:bodyPr>
          <a:lstStyle/>
          <a:p>
            <a:pPr lvl="0" algn="just">
              <a:spcBef>
                <a:spcPct val="20000"/>
              </a:spcBef>
              <a:defRPr/>
            </a:pPr>
            <a:r>
              <a:rPr lang="fr-FR" sz="1400" b="1">
                <a:solidFill>
                  <a:srgbClr val="00B0F0"/>
                </a:solidFill>
                <a:latin typeface="Museo Slab 300" panose="02000000000000000000" pitchFamily="2" charset="0"/>
              </a:rPr>
              <a:t>RESTAURATION ET PRATIQUE PROFESSIONNELLE</a:t>
            </a:r>
          </a:p>
          <a:p>
            <a:pPr lvl="0" algn="just">
              <a:spcBef>
                <a:spcPct val="20000"/>
              </a:spcBef>
              <a:defRPr/>
            </a:pPr>
            <a:endParaRPr lang="fr-FR" sz="1000" b="1">
              <a:latin typeface="Museo Slab 300" panose="02000000000000000000" pitchFamily="2" charset="0"/>
            </a:endParaRPr>
          </a:p>
          <a:p>
            <a:pPr algn="just"/>
            <a:r>
              <a:rPr lang="fr-BE" sz="1000">
                <a:latin typeface="Museo Slab 300" panose="02000000000000000000" pitchFamily="2" charset="0"/>
              </a:rPr>
              <a:t>Francis METZGER, architecte, se partage entre des projets de restaurations de bâtiments remarquables et des constructions contemporaines. Il anime l’atelier </a:t>
            </a:r>
            <a:r>
              <a:rPr lang="fr-BE" sz="1000" err="1">
                <a:latin typeface="Museo Slab 300" panose="02000000000000000000" pitchFamily="2" charset="0"/>
              </a:rPr>
              <a:t>Ma²</a:t>
            </a:r>
            <a:r>
              <a:rPr lang="fr-BE" sz="1000">
                <a:latin typeface="Museo Slab 300" panose="02000000000000000000" pitchFamily="2" charset="0"/>
              </a:rPr>
              <a:t>-Metzger et Associés Architecture, composé d’une vingtaine de collaborateurs.</a:t>
            </a:r>
          </a:p>
        </p:txBody>
      </p:sp>
    </p:spTree>
    <p:extLst>
      <p:ext uri="{BB962C8B-B14F-4D97-AF65-F5344CB8AC3E}">
        <p14:creationId xmlns:p14="http://schemas.microsoft.com/office/powerpoint/2010/main" val="274707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sp>
        <p:nvSpPr>
          <p:cNvPr id="6" name="ZoneTexte 4"/>
          <p:cNvSpPr txBox="1">
            <a:spLocks noChangeArrowheads="1"/>
          </p:cNvSpPr>
          <p:nvPr/>
        </p:nvSpPr>
        <p:spPr bwMode="auto">
          <a:xfrm>
            <a:off x="1167042" y="5301208"/>
            <a:ext cx="2688518"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latin typeface="Museo Slab 300" panose="02000000000000000000" pitchFamily="2" charset="0"/>
              </a:rPr>
              <a:t>CHÂTEAU CHARLE-ALBERT</a:t>
            </a:r>
            <a:endParaRPr lang="fr-FR" altLang="fr-FR" sz="1400">
              <a:latin typeface="Museo Slab 300" panose="02000000000000000000" pitchFamily="2" charset="0"/>
            </a:endParaRPr>
          </a:p>
        </p:txBody>
      </p:sp>
      <p:pic>
        <p:nvPicPr>
          <p:cNvPr id="2" name="Image 1">
            <a:extLst>
              <a:ext uri="{FF2B5EF4-FFF2-40B4-BE49-F238E27FC236}">
                <a16:creationId xmlns:a16="http://schemas.microsoft.com/office/drawing/2014/main" id="{A2D7751F-BB68-4B58-A179-2FFF545221A9}"/>
              </a:ext>
            </a:extLst>
          </p:cNvPr>
          <p:cNvPicPr>
            <a:picLocks noChangeAspect="1"/>
          </p:cNvPicPr>
          <p:nvPr/>
        </p:nvPicPr>
        <p:blipFill>
          <a:blip r:embed="rId2"/>
          <a:stretch>
            <a:fillRect/>
          </a:stretch>
        </p:blipFill>
        <p:spPr>
          <a:xfrm>
            <a:off x="403679" y="247384"/>
            <a:ext cx="4619625" cy="6172200"/>
          </a:xfrm>
          <a:prstGeom prst="rect">
            <a:avLst/>
          </a:prstGeom>
        </p:spPr>
      </p:pic>
      <p:pic>
        <p:nvPicPr>
          <p:cNvPr id="3" name="Image 2">
            <a:extLst>
              <a:ext uri="{FF2B5EF4-FFF2-40B4-BE49-F238E27FC236}">
                <a16:creationId xmlns:a16="http://schemas.microsoft.com/office/drawing/2014/main" id="{A20DA927-C9BC-4BA3-98F4-10AA3B2D471A}"/>
              </a:ext>
            </a:extLst>
          </p:cNvPr>
          <p:cNvPicPr>
            <a:picLocks noChangeAspect="1"/>
          </p:cNvPicPr>
          <p:nvPr/>
        </p:nvPicPr>
        <p:blipFill>
          <a:blip r:embed="rId3"/>
          <a:stretch>
            <a:fillRect/>
          </a:stretch>
        </p:blipFill>
        <p:spPr>
          <a:xfrm>
            <a:off x="5261578" y="3025459"/>
            <a:ext cx="2262750" cy="3394125"/>
          </a:xfrm>
          <a:prstGeom prst="rect">
            <a:avLst/>
          </a:prstGeom>
        </p:spPr>
      </p:pic>
      <p:sp>
        <p:nvSpPr>
          <p:cNvPr id="8" name="ZoneTexte 7">
            <a:extLst>
              <a:ext uri="{FF2B5EF4-FFF2-40B4-BE49-F238E27FC236}">
                <a16:creationId xmlns:a16="http://schemas.microsoft.com/office/drawing/2014/main" id="{4804CB9C-D0A5-4D06-B54D-C9993284D47D}"/>
              </a:ext>
            </a:extLst>
          </p:cNvPr>
          <p:cNvSpPr txBox="1">
            <a:spLocks noChangeArrowheads="1"/>
          </p:cNvSpPr>
          <p:nvPr/>
        </p:nvSpPr>
        <p:spPr bwMode="auto">
          <a:xfrm>
            <a:off x="7524328" y="6216450"/>
            <a:ext cx="74888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SAINT CYR</a:t>
            </a:r>
          </a:p>
        </p:txBody>
      </p:sp>
    </p:spTree>
    <p:extLst>
      <p:ext uri="{BB962C8B-B14F-4D97-AF65-F5344CB8AC3E}">
        <p14:creationId xmlns:p14="http://schemas.microsoft.com/office/powerpoint/2010/main" val="394794989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Z:\D. ARCHIVES\01. Projets\00.44 - Rudischhauser\08. CHANTIER\Photos\2011.03.02\IMG_047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536" y="251885"/>
            <a:ext cx="457767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7"/>
          <p:cNvSpPr txBox="1">
            <a:spLocks noChangeArrowheads="1"/>
          </p:cNvSpPr>
          <p:nvPr/>
        </p:nvSpPr>
        <p:spPr bwMode="auto">
          <a:xfrm>
            <a:off x="6688581" y="6138868"/>
            <a:ext cx="2266723" cy="17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14" tIns="42056" rIns="84114" bIns="42056" anchor="ctr">
            <a:spAutoFit/>
          </a:bodyPr>
          <a:lstStyle>
            <a:lvl1pPr defTabSz="1177925" eaLnBrk="0" hangingPunct="0">
              <a:spcBef>
                <a:spcPct val="20000"/>
              </a:spcBef>
              <a:buFont typeface="Arial" charset="0"/>
              <a:buChar char="•"/>
              <a:defRPr sz="4500">
                <a:solidFill>
                  <a:schemeClr val="tx1"/>
                </a:solidFill>
                <a:latin typeface="Calibri" pitchFamily="34" charset="0"/>
              </a:defRPr>
            </a:lvl1pPr>
            <a:lvl2pPr marL="742950" indent="-285750" defTabSz="1177925" eaLnBrk="0" hangingPunct="0">
              <a:spcBef>
                <a:spcPct val="20000"/>
              </a:spcBef>
              <a:buFont typeface="Arial" charset="0"/>
              <a:buChar char="–"/>
              <a:defRPr sz="3900">
                <a:solidFill>
                  <a:schemeClr val="tx1"/>
                </a:solidFill>
                <a:latin typeface="Calibri" pitchFamily="34" charset="0"/>
              </a:defRPr>
            </a:lvl2pPr>
            <a:lvl3pPr marL="1143000" indent="-228600" defTabSz="1177925" eaLnBrk="0" hangingPunct="0">
              <a:spcBef>
                <a:spcPct val="20000"/>
              </a:spcBef>
              <a:buFont typeface="Arial" charset="0"/>
              <a:buChar char="•"/>
              <a:defRPr sz="3400">
                <a:solidFill>
                  <a:schemeClr val="tx1"/>
                </a:solidFill>
                <a:latin typeface="Calibri" pitchFamily="34" charset="0"/>
              </a:defRPr>
            </a:lvl3pPr>
            <a:lvl4pPr marL="1600200" indent="-228600" defTabSz="1177925" eaLnBrk="0" hangingPunct="0">
              <a:spcBef>
                <a:spcPct val="20000"/>
              </a:spcBef>
              <a:buFont typeface="Arial" charset="0"/>
              <a:buChar char="–"/>
              <a:defRPr sz="2800">
                <a:solidFill>
                  <a:schemeClr val="tx1"/>
                </a:solidFill>
                <a:latin typeface="Calibri" pitchFamily="34" charset="0"/>
              </a:defRPr>
            </a:lvl4pPr>
            <a:lvl5pPr marL="2057400" indent="-228600" defTabSz="1177925" eaLnBrk="0" hangingPunct="0">
              <a:spcBef>
                <a:spcPct val="20000"/>
              </a:spcBef>
              <a:buFont typeface="Arial" charset="0"/>
              <a:buChar char="»"/>
              <a:defRPr sz="2800">
                <a:solidFill>
                  <a:schemeClr val="tx1"/>
                </a:solidFill>
                <a:latin typeface="Calibri" pitchFamily="34" charset="0"/>
              </a:defRPr>
            </a:lvl5pPr>
            <a:lvl6pPr marL="25146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6pPr>
            <a:lvl7pPr marL="29718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7pPr>
            <a:lvl8pPr marL="34290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8pPr>
            <a:lvl9pPr marL="3886200" indent="-228600" defTabSz="1177925" eaLnBrk="0" fontAlgn="base" hangingPunct="0">
              <a:spcBef>
                <a:spcPct val="20000"/>
              </a:spcBef>
              <a:spcAft>
                <a:spcPct val="0"/>
              </a:spcAft>
              <a:buFont typeface="Arial" charset="0"/>
              <a:buChar char="»"/>
              <a:defRPr sz="2800">
                <a:solidFill>
                  <a:schemeClr val="tx1"/>
                </a:solidFill>
                <a:latin typeface="Calibri" pitchFamily="34" charset="0"/>
              </a:defRPr>
            </a:lvl9pPr>
          </a:lstStyle>
          <a:p>
            <a:pPr eaLnBrk="1" hangingPunct="1">
              <a:spcBef>
                <a:spcPct val="0"/>
              </a:spcBef>
              <a:buFontTx/>
              <a:buNone/>
            </a:pPr>
            <a:r>
              <a:rPr lang="fr-FR" altLang="fr-FR" sz="600">
                <a:solidFill>
                  <a:schemeClr val="bg1"/>
                </a:solidFill>
                <a:latin typeface="Times New Roman" pitchFamily="18" charset="0"/>
              </a:rPr>
              <a:t>Ma²</a:t>
            </a:r>
            <a:endParaRPr lang="fr-FR" altLang="fr-FR" sz="900" baseline="30000">
              <a:solidFill>
                <a:schemeClr val="bg1"/>
              </a:solidFill>
              <a:latin typeface="Arial" charset="0"/>
            </a:endParaRPr>
          </a:p>
        </p:txBody>
      </p:sp>
      <p:sp>
        <p:nvSpPr>
          <p:cNvPr id="5" name="ZoneTexte 4"/>
          <p:cNvSpPr txBox="1">
            <a:spLocks noChangeArrowheads="1"/>
          </p:cNvSpPr>
          <p:nvPr/>
        </p:nvSpPr>
        <p:spPr bwMode="auto">
          <a:xfrm>
            <a:off x="323528" y="6359912"/>
            <a:ext cx="1026205"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a:latin typeface="Museo Slab 300" panose="02000000000000000000" pitchFamily="2" charset="0"/>
              </a:rPr>
              <a:t>MAISON </a:t>
            </a:r>
            <a:r>
              <a:rPr lang="fr-BE" altLang="fr-FR" sz="1000" err="1">
                <a:latin typeface="Museo Slab 300" panose="02000000000000000000" pitchFamily="2" charset="0"/>
              </a:rPr>
              <a:t>DEWIN</a:t>
            </a:r>
            <a:endParaRPr lang="fr-FR" altLang="fr-FR" sz="1000">
              <a:latin typeface="Museo Slab 300" panose="02000000000000000000" pitchFamily="2" charset="0"/>
            </a:endParaRPr>
          </a:p>
        </p:txBody>
      </p:sp>
      <p:pic>
        <p:nvPicPr>
          <p:cNvPr id="2" name="Image 1">
            <a:extLst>
              <a:ext uri="{FF2B5EF4-FFF2-40B4-BE49-F238E27FC236}">
                <a16:creationId xmlns:a16="http://schemas.microsoft.com/office/drawing/2014/main" id="{FFF5401D-2FC8-435B-8828-F0C56818CF33}"/>
              </a:ext>
            </a:extLst>
          </p:cNvPr>
          <p:cNvPicPr>
            <a:picLocks noChangeAspect="1"/>
          </p:cNvPicPr>
          <p:nvPr/>
        </p:nvPicPr>
        <p:blipFill>
          <a:blip r:embed="rId3"/>
          <a:stretch>
            <a:fillRect/>
          </a:stretch>
        </p:blipFill>
        <p:spPr>
          <a:xfrm>
            <a:off x="5796136" y="277361"/>
            <a:ext cx="2911772" cy="2911772"/>
          </a:xfrm>
          <a:prstGeom prst="rect">
            <a:avLst/>
          </a:prstGeom>
        </p:spPr>
      </p:pic>
      <p:pic>
        <p:nvPicPr>
          <p:cNvPr id="3" name="Image 2">
            <a:extLst>
              <a:ext uri="{FF2B5EF4-FFF2-40B4-BE49-F238E27FC236}">
                <a16:creationId xmlns:a16="http://schemas.microsoft.com/office/drawing/2014/main" id="{2401B2DC-9C1A-4F72-BD89-858F4DE72EF2}"/>
              </a:ext>
            </a:extLst>
          </p:cNvPr>
          <p:cNvPicPr>
            <a:picLocks noChangeAspect="1"/>
          </p:cNvPicPr>
          <p:nvPr/>
        </p:nvPicPr>
        <p:blipFill>
          <a:blip r:embed="rId4"/>
          <a:stretch>
            <a:fillRect/>
          </a:stretch>
        </p:blipFill>
        <p:spPr>
          <a:xfrm>
            <a:off x="5786925" y="3464091"/>
            <a:ext cx="2916177" cy="2911772"/>
          </a:xfrm>
          <a:prstGeom prst="rect">
            <a:avLst/>
          </a:prstGeom>
        </p:spPr>
      </p:pic>
    </p:spTree>
    <p:extLst>
      <p:ext uri="{BB962C8B-B14F-4D97-AF65-F5344CB8AC3E}">
        <p14:creationId xmlns:p14="http://schemas.microsoft.com/office/powerpoint/2010/main" val="2249513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www.ma2.be/uploads/images/projets/Empain/article/Empain_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05337" y="595763"/>
            <a:ext cx="3888432" cy="58366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ma2.be/uploads/images/projets/Empain/article/Empain_0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75656" y="3100601"/>
            <a:ext cx="3304553" cy="333601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a:spLocks noChangeArrowheads="1"/>
          </p:cNvSpPr>
          <p:nvPr/>
        </p:nvSpPr>
        <p:spPr bwMode="auto">
          <a:xfrm>
            <a:off x="1331640" y="2636912"/>
            <a:ext cx="92681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a:latin typeface="Museo Slab 300" panose="02000000000000000000" pitchFamily="2" charset="0"/>
              </a:rPr>
              <a:t>VILLA </a:t>
            </a:r>
            <a:r>
              <a:rPr lang="fr-BE" altLang="fr-FR" sz="1000" err="1">
                <a:latin typeface="Museo Slab 300" panose="02000000000000000000" pitchFamily="2" charset="0"/>
              </a:rPr>
              <a:t>EMPAIN</a:t>
            </a:r>
            <a:endParaRPr lang="fr-FR" altLang="fr-FR" sz="1000">
              <a:latin typeface="Museo Slab 300" panose="02000000000000000000" pitchFamily="2" charset="0"/>
            </a:endParaRPr>
          </a:p>
        </p:txBody>
      </p:sp>
    </p:spTree>
    <p:extLst>
      <p:ext uri="{BB962C8B-B14F-4D97-AF65-F5344CB8AC3E}">
        <p14:creationId xmlns:p14="http://schemas.microsoft.com/office/powerpoint/2010/main" val="2282847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Y:\00 - Projets\00.11 - Empain\2007 BOGHOSSIAN\CONFERENCES - EXPOS - PRESSE\Francis photos de chantier\Photos De Kinder\mail 091208\_DSC173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76055" y="342988"/>
            <a:ext cx="2592289" cy="38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descr="Y:\05 - Book\sans back-up\03-PHOTOS PROJETS\Empain\Georges De Kinder\COMMANDE MA2\LOW\_DSC945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804" y="347680"/>
            <a:ext cx="3972151" cy="574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19"/>
          <p:cNvSpPr txBox="1">
            <a:spLocks noChangeArrowheads="1"/>
          </p:cNvSpPr>
          <p:nvPr/>
        </p:nvSpPr>
        <p:spPr bwMode="auto">
          <a:xfrm>
            <a:off x="120196" y="6235474"/>
            <a:ext cx="2155599" cy="3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BE" altLang="fr-FR" sz="1200">
                <a:solidFill>
                  <a:schemeClr val="bg1"/>
                </a:solidFill>
                <a:latin typeface="Myriad Pro" pitchFamily="34" charset="0"/>
              </a:rPr>
              <a:t>VILLA EMPAIN</a:t>
            </a:r>
            <a:endParaRPr lang="fr-FR" altLang="fr-FR" sz="1200">
              <a:solidFill>
                <a:schemeClr val="bg1"/>
              </a:solidFill>
              <a:latin typeface="Myriad Pro" pitchFamily="34" charset="0"/>
            </a:endParaRPr>
          </a:p>
          <a:p>
            <a:pPr eaLnBrk="1" hangingPunct="1">
              <a:spcBef>
                <a:spcPct val="50000"/>
              </a:spcBef>
            </a:pPr>
            <a:endParaRPr lang="fr-FR" altLang="fr-FR" sz="400">
              <a:solidFill>
                <a:schemeClr val="bg1"/>
              </a:solidFill>
            </a:endParaRPr>
          </a:p>
        </p:txBody>
      </p:sp>
      <p:graphicFrame>
        <p:nvGraphicFramePr>
          <p:cNvPr id="5" name="Group 12"/>
          <p:cNvGraphicFramePr>
            <a:graphicFrameLocks noGrp="1"/>
          </p:cNvGraphicFramePr>
          <p:nvPr/>
        </p:nvGraphicFramePr>
        <p:xfrm>
          <a:off x="2723696" y="5980340"/>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Georges De </a:t>
                      </a:r>
                      <a:r>
                        <a:rPr lang="fr-BE" sz="400" err="1">
                          <a:solidFill>
                            <a:schemeClr val="bg1"/>
                          </a:solidFill>
                          <a:latin typeface="Arial" pitchFamily="34" charset="0"/>
                          <a:cs typeface="Arial" pitchFamily="34" charset="0"/>
                        </a:rPr>
                        <a:t>Kinder</a:t>
                      </a:r>
                      <a:r>
                        <a:rPr lang="fr-BE" sz="400">
                          <a:solidFill>
                            <a:schemeClr val="bg1"/>
                          </a:solidFill>
                          <a:latin typeface="Arial" pitchFamily="34" charset="0"/>
                          <a:cs typeface="Arial" pitchFamily="34" charset="0"/>
                        </a:rPr>
                        <a:t> </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Picture 3" descr="Y:\00 - Projets\00.11 - Empain\2007 BOGHOSSIAN\CONFERENCES - EXPOS - PRESSE\Francis photos de chantier\Photos De Kinder\SERIE 1\_DSC427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056" y="4359501"/>
            <a:ext cx="2592288" cy="17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0934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Y:\00 - Projets\00.11 - Empain\2007 BOGHOSSIAN\CONFERENCES - EXPOS - PRESSE\Francis photos de chantier\Photos De Kinder\SERIE 2\_DSC944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3964" y="334389"/>
            <a:ext cx="3878036" cy="582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Y:\05 - Book\sans back-up\03-PHOTOS PROJETS\Empain\Georges De Kinder\COMMANDE MA2\LOW\_DSC835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510" y="314067"/>
            <a:ext cx="3881437" cy="582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12"/>
          <p:cNvGraphicFramePr>
            <a:graphicFrameLocks noGrp="1"/>
          </p:cNvGraphicFramePr>
          <p:nvPr/>
        </p:nvGraphicFramePr>
        <p:xfrm>
          <a:off x="7378474" y="5980340"/>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Georges De </a:t>
                      </a:r>
                      <a:r>
                        <a:rPr lang="fr-BE" sz="400" err="1">
                          <a:solidFill>
                            <a:schemeClr val="bg1"/>
                          </a:solidFill>
                          <a:latin typeface="Arial" pitchFamily="34" charset="0"/>
                          <a:cs typeface="Arial" pitchFamily="34" charset="0"/>
                        </a:rPr>
                        <a:t>Kinder</a:t>
                      </a:r>
                      <a:r>
                        <a:rPr lang="fr-BE" sz="400">
                          <a:solidFill>
                            <a:schemeClr val="bg1"/>
                          </a:solidFill>
                          <a:latin typeface="Arial" pitchFamily="34" charset="0"/>
                          <a:cs typeface="Arial" pitchFamily="34" charset="0"/>
                        </a:rPr>
                        <a:t> </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12"/>
          <p:cNvGraphicFramePr>
            <a:graphicFrameLocks noGrp="1"/>
          </p:cNvGraphicFramePr>
          <p:nvPr/>
        </p:nvGraphicFramePr>
        <p:xfrm>
          <a:off x="2621643" y="5925911"/>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Ma²</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911802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7AC760-2B60-4845-8835-009E3C5C6777}"/>
              </a:ext>
            </a:extLst>
          </p:cNvPr>
          <p:cNvPicPr>
            <a:picLocks noChangeAspect="1"/>
          </p:cNvPicPr>
          <p:nvPr/>
        </p:nvPicPr>
        <p:blipFill>
          <a:blip r:embed="rId2"/>
          <a:stretch>
            <a:fillRect/>
          </a:stretch>
        </p:blipFill>
        <p:spPr>
          <a:xfrm>
            <a:off x="587119" y="454360"/>
            <a:ext cx="3956271" cy="5949280"/>
          </a:xfrm>
          <a:prstGeom prst="rect">
            <a:avLst/>
          </a:prstGeom>
        </p:spPr>
      </p:pic>
      <p:pic>
        <p:nvPicPr>
          <p:cNvPr id="4" name="Image 3">
            <a:extLst>
              <a:ext uri="{FF2B5EF4-FFF2-40B4-BE49-F238E27FC236}">
                <a16:creationId xmlns:a16="http://schemas.microsoft.com/office/drawing/2014/main" id="{7E7C1665-BA9C-4A45-800F-662EF504149F}"/>
              </a:ext>
            </a:extLst>
          </p:cNvPr>
          <p:cNvPicPr>
            <a:picLocks noChangeAspect="1"/>
          </p:cNvPicPr>
          <p:nvPr/>
        </p:nvPicPr>
        <p:blipFill>
          <a:blip r:embed="rId3"/>
          <a:stretch>
            <a:fillRect/>
          </a:stretch>
        </p:blipFill>
        <p:spPr>
          <a:xfrm>
            <a:off x="4700067" y="454360"/>
            <a:ext cx="3956271" cy="5949280"/>
          </a:xfrm>
          <a:prstGeom prst="rect">
            <a:avLst/>
          </a:prstGeom>
        </p:spPr>
      </p:pic>
    </p:spTree>
    <p:extLst>
      <p:ext uri="{BB962C8B-B14F-4D97-AF65-F5344CB8AC3E}">
        <p14:creationId xmlns:p14="http://schemas.microsoft.com/office/powerpoint/2010/main" val="127739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560" y="265340"/>
            <a:ext cx="4031116" cy="57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4143" y="265340"/>
            <a:ext cx="4048125" cy="331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19"/>
          <p:cNvSpPr txBox="1">
            <a:spLocks noChangeArrowheads="1"/>
          </p:cNvSpPr>
          <p:nvPr/>
        </p:nvSpPr>
        <p:spPr bwMode="auto">
          <a:xfrm>
            <a:off x="120196" y="6235474"/>
            <a:ext cx="2155599" cy="3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BE" altLang="fr-FR" sz="1200">
                <a:solidFill>
                  <a:schemeClr val="bg1"/>
                </a:solidFill>
                <a:latin typeface="Myriad Pro" pitchFamily="34" charset="0"/>
              </a:rPr>
              <a:t>VILLA EMPAIN</a:t>
            </a:r>
            <a:endParaRPr lang="fr-FR" altLang="fr-FR" sz="1200">
              <a:solidFill>
                <a:schemeClr val="bg1"/>
              </a:solidFill>
              <a:latin typeface="Myriad Pro" pitchFamily="34" charset="0"/>
            </a:endParaRPr>
          </a:p>
          <a:p>
            <a:pPr eaLnBrk="1" hangingPunct="1">
              <a:spcBef>
                <a:spcPct val="50000"/>
              </a:spcBef>
            </a:pPr>
            <a:endParaRPr lang="fr-FR" altLang="fr-FR" sz="400">
              <a:solidFill>
                <a:schemeClr val="bg1"/>
              </a:solidFill>
            </a:endParaRPr>
          </a:p>
        </p:txBody>
      </p:sp>
      <p:graphicFrame>
        <p:nvGraphicFramePr>
          <p:cNvPr id="5" name="Group 12"/>
          <p:cNvGraphicFramePr>
            <a:graphicFrameLocks noGrp="1"/>
          </p:cNvGraphicFramePr>
          <p:nvPr/>
        </p:nvGraphicFramePr>
        <p:xfrm>
          <a:off x="7378474" y="3480027"/>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lang="fr-BE" sz="400">
                          <a:solidFill>
                            <a:schemeClr val="bg1"/>
                          </a:solidFill>
                          <a:latin typeface="Arial" pitchFamily="34" charset="0"/>
                          <a:cs typeface="Arial" pitchFamily="34" charset="0"/>
                        </a:rPr>
                        <a:t>Georges De </a:t>
                      </a:r>
                      <a:r>
                        <a:rPr lang="fr-BE" sz="400" err="1">
                          <a:solidFill>
                            <a:schemeClr val="bg1"/>
                          </a:solidFill>
                          <a:latin typeface="Arial" pitchFamily="34" charset="0"/>
                          <a:cs typeface="Arial" pitchFamily="34" charset="0"/>
                        </a:rPr>
                        <a:t>Kinder</a:t>
                      </a:r>
                      <a:r>
                        <a:rPr lang="fr-BE" sz="400">
                          <a:solidFill>
                            <a:schemeClr val="bg1"/>
                          </a:solidFill>
                          <a:latin typeface="Arial" pitchFamily="34" charset="0"/>
                          <a:cs typeface="Arial" pitchFamily="34" charset="0"/>
                        </a:rPr>
                        <a:t> </a:t>
                      </a:r>
                      <a:endParaRPr kumimoji="0" lang="fr-FR" sz="400" b="0" i="0" u="none" strike="noStrike" cap="none" normalizeH="0" baseline="0">
                        <a:ln>
                          <a:noFill/>
                        </a:ln>
                        <a:solidFill>
                          <a:schemeClr val="bg1"/>
                        </a:solidFill>
                        <a:effectLst/>
                        <a:latin typeface="Arial" pitchFamily="34" charset="0"/>
                        <a:cs typeface="Arial" pitchFamily="34" charset="0"/>
                      </a:endParaRP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929127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320543" y="1190174"/>
            <a:ext cx="5581731" cy="415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3856561" y="1336126"/>
            <a:ext cx="5581733" cy="386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sp>
        <p:nvSpPr>
          <p:cNvPr id="6" name="ZoneTexte 4"/>
          <p:cNvSpPr txBox="1">
            <a:spLocks noChangeArrowheads="1"/>
          </p:cNvSpPr>
          <p:nvPr/>
        </p:nvSpPr>
        <p:spPr bwMode="auto">
          <a:xfrm>
            <a:off x="323528" y="6258226"/>
            <a:ext cx="155679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a:latin typeface="Museo Slab 300" panose="02000000000000000000" pitchFamily="2" charset="0"/>
              </a:rPr>
              <a:t>CHÂTEAU CHARLE-ALBERT</a:t>
            </a:r>
            <a:endParaRPr lang="fr-FR" altLang="fr-FR" sz="1000">
              <a:latin typeface="Museo Slab 300" panose="02000000000000000000" pitchFamily="2" charset="0"/>
            </a:endParaRPr>
          </a:p>
        </p:txBody>
      </p:sp>
    </p:spTree>
    <p:extLst>
      <p:ext uri="{BB962C8B-B14F-4D97-AF65-F5344CB8AC3E}">
        <p14:creationId xmlns:p14="http://schemas.microsoft.com/office/powerpoint/2010/main" val="235432099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ZoneTexte 5"/>
          <p:cNvSpPr txBox="1">
            <a:spLocks noChangeArrowheads="1"/>
          </p:cNvSpPr>
          <p:nvPr/>
        </p:nvSpPr>
        <p:spPr bwMode="auto">
          <a:xfrm>
            <a:off x="477681" y="6057277"/>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graphicFrame>
        <p:nvGraphicFramePr>
          <p:cNvPr id="4" name="Group 21"/>
          <p:cNvGraphicFramePr>
            <a:graphicFrameLocks noGrp="1"/>
          </p:cNvGraphicFramePr>
          <p:nvPr>
            <p:extLst>
              <p:ext uri="{D42A27DB-BD31-4B8C-83A1-F6EECF244321}">
                <p14:modId xmlns:p14="http://schemas.microsoft.com/office/powerpoint/2010/main" val="124414209"/>
              </p:ext>
            </p:extLst>
          </p:nvPr>
        </p:nvGraphicFramePr>
        <p:xfrm>
          <a:off x="7298903" y="5897846"/>
          <a:ext cx="1542143" cy="207509"/>
        </p:xfrm>
        <a:graphic>
          <a:graphicData uri="http://schemas.openxmlformats.org/drawingml/2006/table">
            <a:tbl>
              <a:tblPr/>
              <a:tblGrid>
                <a:gridCol w="1542143">
                  <a:extLst>
                    <a:ext uri="{9D8B030D-6E8A-4147-A177-3AD203B41FA5}">
                      <a16:colId xmlns:a16="http://schemas.microsoft.com/office/drawing/2014/main" val="20000"/>
                    </a:ext>
                  </a:extLst>
                </a:gridCol>
              </a:tblGrid>
              <a:tr h="207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fr-FR" sz="400" b="0" i="0" u="none" strike="noStrike" cap="none" normalizeH="0" baseline="0">
                          <a:ln>
                            <a:noFill/>
                          </a:ln>
                          <a:solidFill>
                            <a:schemeClr val="bg1"/>
                          </a:solidFill>
                          <a:effectLst/>
                          <a:latin typeface="Arial" charset="0"/>
                        </a:rPr>
                        <a:t>Marie Françoise Plissart</a:t>
                      </a:r>
                    </a:p>
                  </a:txBody>
                  <a:tcPr marL="65314" marR="65314" marT="32657" marB="3265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ZoneTexte 4"/>
          <p:cNvSpPr txBox="1">
            <a:spLocks noChangeArrowheads="1"/>
          </p:cNvSpPr>
          <p:nvPr/>
        </p:nvSpPr>
        <p:spPr bwMode="auto">
          <a:xfrm>
            <a:off x="302954" y="6057277"/>
            <a:ext cx="734458"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000" err="1">
                <a:latin typeface="Museo Slab 300" panose="02000000000000000000" pitchFamily="2" charset="0"/>
              </a:rPr>
              <a:t>AEGIDIUM</a:t>
            </a:r>
            <a:endParaRPr lang="fr-FR" altLang="fr-FR" sz="1000">
              <a:latin typeface="Museo Slab 300" panose="02000000000000000000" pitchFamily="2" charset="0"/>
            </a:endParaRPr>
          </a:p>
        </p:txBody>
      </p:sp>
      <p:pic>
        <p:nvPicPr>
          <p:cNvPr id="3" name="Image 2">
            <a:extLst>
              <a:ext uri="{FF2B5EF4-FFF2-40B4-BE49-F238E27FC236}">
                <a16:creationId xmlns:a16="http://schemas.microsoft.com/office/drawing/2014/main" id="{D044F41E-434A-4543-8095-818E32204B86}"/>
              </a:ext>
            </a:extLst>
          </p:cNvPr>
          <p:cNvPicPr>
            <a:picLocks noChangeAspect="1"/>
          </p:cNvPicPr>
          <p:nvPr/>
        </p:nvPicPr>
        <p:blipFill>
          <a:blip r:embed="rId2"/>
          <a:stretch>
            <a:fillRect/>
          </a:stretch>
        </p:blipFill>
        <p:spPr>
          <a:xfrm>
            <a:off x="449974" y="332655"/>
            <a:ext cx="8298490" cy="5477003"/>
          </a:xfrm>
          <a:prstGeom prst="rect">
            <a:avLst/>
          </a:prstGeom>
        </p:spPr>
      </p:pic>
    </p:spTree>
    <p:extLst>
      <p:ext uri="{BB962C8B-B14F-4D97-AF65-F5344CB8AC3E}">
        <p14:creationId xmlns:p14="http://schemas.microsoft.com/office/powerpoint/2010/main" val="23790865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Z:\E. AUTRES\01. Personnel\a. Equipe actuelle\FME\2017 presentation modules master\eric hennaut\IMG_352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2057744" y="3429000"/>
            <a:ext cx="2367108" cy="295146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1092618" y="3429000"/>
            <a:ext cx="89155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dirty="0">
                <a:latin typeface="Museo Slab 300" panose="02000000000000000000" pitchFamily="2" charset="0"/>
              </a:rPr>
              <a:t>ERIC HENNAUT</a:t>
            </a:r>
          </a:p>
        </p:txBody>
      </p:sp>
      <p:pic>
        <p:nvPicPr>
          <p:cNvPr id="4" name="Image 3">
            <a:extLst>
              <a:ext uri="{FF2B5EF4-FFF2-40B4-BE49-F238E27FC236}">
                <a16:creationId xmlns:a16="http://schemas.microsoft.com/office/drawing/2014/main" id="{89E08765-C157-4E51-A008-125A572A5619}"/>
              </a:ext>
            </a:extLst>
          </p:cNvPr>
          <p:cNvPicPr>
            <a:picLocks noChangeAspect="1"/>
          </p:cNvPicPr>
          <p:nvPr/>
        </p:nvPicPr>
        <p:blipFill>
          <a:blip r:embed="rId4"/>
          <a:stretch>
            <a:fillRect/>
          </a:stretch>
        </p:blipFill>
        <p:spPr>
          <a:xfrm>
            <a:off x="4572000" y="5191021"/>
            <a:ext cx="1440160" cy="1189444"/>
          </a:xfrm>
          <a:prstGeom prst="rect">
            <a:avLst/>
          </a:prstGeom>
        </p:spPr>
      </p:pic>
      <p:pic>
        <p:nvPicPr>
          <p:cNvPr id="7" name="Image 6">
            <a:extLst>
              <a:ext uri="{FF2B5EF4-FFF2-40B4-BE49-F238E27FC236}">
                <a16:creationId xmlns:a16="http://schemas.microsoft.com/office/drawing/2014/main" id="{54E292EB-2B78-478B-ADB6-08F4731E427C}"/>
              </a:ext>
            </a:extLst>
          </p:cNvPr>
          <p:cNvPicPr>
            <a:picLocks noChangeAspect="1"/>
          </p:cNvPicPr>
          <p:nvPr/>
        </p:nvPicPr>
        <p:blipFill>
          <a:blip r:embed="rId5"/>
          <a:stretch>
            <a:fillRect/>
          </a:stretch>
        </p:blipFill>
        <p:spPr>
          <a:xfrm>
            <a:off x="4572000" y="188640"/>
            <a:ext cx="3657600" cy="4876800"/>
          </a:xfrm>
          <a:prstGeom prst="rect">
            <a:avLst/>
          </a:prstGeom>
        </p:spPr>
      </p:pic>
    </p:spTree>
    <p:extLst>
      <p:ext uri="{BB962C8B-B14F-4D97-AF65-F5344CB8AC3E}">
        <p14:creationId xmlns:p14="http://schemas.microsoft.com/office/powerpoint/2010/main" val="297646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2668" y="404664"/>
            <a:ext cx="4860032" cy="1751249"/>
          </a:xfrm>
          <a:prstGeom prst="rect">
            <a:avLst/>
          </a:prstGeom>
        </p:spPr>
        <p:txBody>
          <a:bodyPr wrap="square">
            <a:spAutoFit/>
          </a:bodyPr>
          <a:lstStyle/>
          <a:p>
            <a:pPr lvl="0" algn="just">
              <a:spcBef>
                <a:spcPct val="20000"/>
              </a:spcBef>
              <a:defRPr/>
            </a:pPr>
            <a:r>
              <a:rPr lang="fr-FR" sz="1400" b="1" dirty="0">
                <a:solidFill>
                  <a:srgbClr val="00B0F0"/>
                </a:solidFill>
                <a:latin typeface="Museo Slab 300" panose="02000000000000000000" pitchFamily="2" charset="0"/>
              </a:rPr>
              <a:t>COURS DE TECHNOLOGIE DE LA RESTAURATION</a:t>
            </a:r>
          </a:p>
          <a:p>
            <a:pPr lvl="0" algn="just">
              <a:spcBef>
                <a:spcPct val="20000"/>
              </a:spcBef>
              <a:defRPr/>
            </a:pPr>
            <a:r>
              <a:rPr lang="fr-FR" sz="1400" dirty="0">
                <a:latin typeface="Museo Slab 300" panose="02000000000000000000" pitchFamily="2" charset="0"/>
              </a:rPr>
              <a:t>(partie 2/2)</a:t>
            </a:r>
          </a:p>
          <a:p>
            <a:pPr lvl="0" algn="just">
              <a:spcBef>
                <a:spcPct val="20000"/>
              </a:spcBef>
              <a:defRPr/>
            </a:pPr>
            <a:endParaRPr lang="fr-FR" sz="1100" b="1" dirty="0">
              <a:latin typeface="Museo Slab 300" panose="02000000000000000000" pitchFamily="2" charset="0"/>
            </a:endParaRPr>
          </a:p>
          <a:p>
            <a:pPr algn="just">
              <a:spcBef>
                <a:spcPct val="20000"/>
              </a:spcBef>
              <a:defRPr/>
            </a:pPr>
            <a:endParaRPr lang="fr-BE" sz="1100" b="1" dirty="0">
              <a:latin typeface="Museo Slab 300" panose="02000000000000000000" pitchFamily="2" charset="0"/>
            </a:endParaRPr>
          </a:p>
          <a:p>
            <a:pPr algn="just">
              <a:spcBef>
                <a:spcPct val="20000"/>
              </a:spcBef>
              <a:defRPr/>
            </a:pPr>
            <a:r>
              <a:rPr lang="fr-BE" sz="1100" b="1" dirty="0" err="1">
                <a:latin typeface="Museo Slab 300" panose="02000000000000000000" pitchFamily="2" charset="0"/>
              </a:rPr>
              <a:t>Eric</a:t>
            </a:r>
            <a:r>
              <a:rPr lang="fr-BE" sz="1100" b="1" dirty="0">
                <a:latin typeface="Museo Slab 300" panose="02000000000000000000" pitchFamily="2" charset="0"/>
              </a:rPr>
              <a:t> HENNAUT</a:t>
            </a:r>
          </a:p>
          <a:p>
            <a:pPr algn="just">
              <a:spcBef>
                <a:spcPct val="20000"/>
              </a:spcBef>
              <a:defRPr/>
            </a:pPr>
            <a:endParaRPr lang="fr-BE" sz="1100" b="1" dirty="0">
              <a:latin typeface="Museo Slab 300" panose="02000000000000000000" pitchFamily="2" charset="0"/>
            </a:endParaRPr>
          </a:p>
          <a:p>
            <a:pPr algn="just">
              <a:spcBef>
                <a:spcPct val="20000"/>
              </a:spcBef>
              <a:defRPr/>
            </a:pPr>
            <a:r>
              <a:rPr lang="fr-BE" sz="1100" b="1" dirty="0">
                <a:latin typeface="Museo Slab 300" panose="02000000000000000000" pitchFamily="2" charset="0"/>
              </a:rPr>
              <a:t>Historien de l’art (ULB) spécialisé en histoire de l’architecture et de l’architecture paysagère </a:t>
            </a:r>
          </a:p>
        </p:txBody>
      </p:sp>
      <p:sp>
        <p:nvSpPr>
          <p:cNvPr id="6" name="Rectangle 5"/>
          <p:cNvSpPr/>
          <p:nvPr/>
        </p:nvSpPr>
        <p:spPr>
          <a:xfrm>
            <a:off x="3937534" y="2348880"/>
            <a:ext cx="4836587" cy="2092881"/>
          </a:xfrm>
          <a:prstGeom prst="rect">
            <a:avLst/>
          </a:prstGeom>
        </p:spPr>
        <p:txBody>
          <a:bodyPr wrap="square">
            <a:spAutoFit/>
          </a:bodyPr>
          <a:lstStyle/>
          <a:p>
            <a:pPr algn="just"/>
            <a:r>
              <a:rPr lang="fr-BE" sz="1000">
                <a:latin typeface="Museo Slab 300" panose="02000000000000000000" pitchFamily="2" charset="0"/>
              </a:rPr>
              <a:t>Auteur de nombreux livres et articles sur l’architecture en Belgique entre les XVII</a:t>
            </a:r>
            <a:r>
              <a:rPr lang="fr-BE" sz="1000" baseline="30000">
                <a:latin typeface="Museo Slab 300" panose="02000000000000000000" pitchFamily="2" charset="0"/>
              </a:rPr>
              <a:t>e</a:t>
            </a:r>
            <a:r>
              <a:rPr lang="fr-BE" sz="1000">
                <a:latin typeface="Museo Slab 300" panose="02000000000000000000" pitchFamily="2" charset="0"/>
              </a:rPr>
              <a:t> et XX</a:t>
            </a:r>
            <a:r>
              <a:rPr lang="fr-BE" sz="1000" baseline="30000">
                <a:latin typeface="Museo Slab 300" panose="02000000000000000000" pitchFamily="2" charset="0"/>
              </a:rPr>
              <a:t>e</a:t>
            </a:r>
            <a:r>
              <a:rPr lang="fr-BE" sz="1000">
                <a:latin typeface="Museo Slab 300" panose="02000000000000000000" pitchFamily="2" charset="0"/>
              </a:rPr>
              <a:t> siècles. Parmi ceux-ci : </a:t>
            </a:r>
            <a:r>
              <a:rPr lang="fr-BE" sz="1000" i="1">
                <a:latin typeface="Museo Slab 300" panose="02000000000000000000" pitchFamily="2" charset="0"/>
              </a:rPr>
              <a:t>Le bombardement de Bruxelles par Louis XIV et la reconstruction qui s’ensuivit </a:t>
            </a:r>
            <a:r>
              <a:rPr lang="fr-BE" sz="1000">
                <a:latin typeface="Museo Slab 300" panose="02000000000000000000" pitchFamily="2" charset="0"/>
              </a:rPr>
              <a:t>; </a:t>
            </a:r>
            <a:r>
              <a:rPr lang="fr-BE" sz="1000" i="1">
                <a:latin typeface="Museo Slab 300" panose="02000000000000000000" pitchFamily="2" charset="0"/>
              </a:rPr>
              <a:t>Henry Lacoste architecte 1885-1968 </a:t>
            </a:r>
            <a:r>
              <a:rPr lang="fr-BE" sz="1000">
                <a:latin typeface="Museo Slab 300" panose="02000000000000000000" pitchFamily="2" charset="0"/>
              </a:rPr>
              <a:t>;</a:t>
            </a:r>
            <a:r>
              <a:rPr lang="fr-BE" sz="1000" i="1">
                <a:latin typeface="Museo Slab 300" panose="02000000000000000000" pitchFamily="2" charset="0"/>
              </a:rPr>
              <a:t> Bois et métal dans les façades à Bruxelles </a:t>
            </a:r>
            <a:r>
              <a:rPr lang="fr-BE" sz="1000">
                <a:latin typeface="Museo Slab 300" panose="02000000000000000000" pitchFamily="2" charset="0"/>
              </a:rPr>
              <a:t>; </a:t>
            </a:r>
            <a:r>
              <a:rPr lang="fr-BE" sz="1000" i="1">
                <a:latin typeface="Museo Slab 300" panose="02000000000000000000" pitchFamily="2" charset="0"/>
              </a:rPr>
              <a:t>Les maisons de la Grand-Place de Bruxelles </a:t>
            </a:r>
            <a:r>
              <a:rPr lang="fr-BE" sz="1000">
                <a:latin typeface="Museo Slab 300" panose="02000000000000000000" pitchFamily="2" charset="0"/>
              </a:rPr>
              <a:t>; </a:t>
            </a:r>
            <a:r>
              <a:rPr lang="fr-BE" sz="1000" i="1">
                <a:latin typeface="Museo Slab 300" panose="02000000000000000000" pitchFamily="2" charset="0"/>
              </a:rPr>
              <a:t>La Prévoyance Sociale à Bruxelles. Histoire et restauration </a:t>
            </a:r>
            <a:r>
              <a:rPr lang="fr-BE" sz="1000">
                <a:latin typeface="Museo Slab 300" panose="02000000000000000000" pitchFamily="2" charset="0"/>
              </a:rPr>
              <a:t>; </a:t>
            </a:r>
            <a:r>
              <a:rPr lang="fr-BE" sz="1000" i="1">
                <a:latin typeface="Museo Slab 300" panose="02000000000000000000" pitchFamily="2" charset="0"/>
              </a:rPr>
              <a:t>Architectures maçonniques </a:t>
            </a:r>
            <a:r>
              <a:rPr lang="fr-BE" sz="1000">
                <a:latin typeface="Museo Slab 300" panose="02000000000000000000" pitchFamily="2" charset="0"/>
              </a:rPr>
              <a:t>; </a:t>
            </a:r>
            <a:r>
              <a:rPr lang="fr-BE" sz="1000" i="1">
                <a:latin typeface="Museo Slab 300" panose="02000000000000000000" pitchFamily="2" charset="0"/>
              </a:rPr>
              <a:t>Dictionnaire de l'architecture en Belgique de 1830 à nos jours</a:t>
            </a:r>
            <a:r>
              <a:rPr lang="fr-BE" sz="1000">
                <a:latin typeface="Museo Slab 300" panose="02000000000000000000" pitchFamily="2" charset="0"/>
              </a:rPr>
              <a:t>. </a:t>
            </a:r>
          </a:p>
          <a:p>
            <a:pPr algn="just"/>
            <a:r>
              <a:rPr lang="fr-BE" sz="1000">
                <a:latin typeface="Museo Slab 300" panose="02000000000000000000" pitchFamily="2" charset="0"/>
              </a:rPr>
              <a:t>Attaché scientifique et archiviste aux Archives d’Architecture Moderne à Bruxelles de 1985 à 2010, il a réalisé diverses études et missions de conseil préalables au classement et à la restauration de bâtiments historiques. Responsable des archives à la Fondation CIVA à Bruxelles depuis 2011. </a:t>
            </a:r>
          </a:p>
          <a:p>
            <a:pPr algn="just"/>
            <a:r>
              <a:rPr lang="fr-BE" sz="1000">
                <a:latin typeface="Museo Slab 300" panose="02000000000000000000" pitchFamily="2" charset="0"/>
              </a:rPr>
              <a:t>Enseigne dans l’option Patrimoine &amp; restauration à l’École de La Cambre puis à l’ULB depuis 1994. </a:t>
            </a:r>
          </a:p>
        </p:txBody>
      </p:sp>
      <p:sp>
        <p:nvSpPr>
          <p:cNvPr id="7" name="Rectangle 6"/>
          <p:cNvSpPr/>
          <p:nvPr/>
        </p:nvSpPr>
        <p:spPr>
          <a:xfrm>
            <a:off x="3949585" y="4827185"/>
            <a:ext cx="4824536" cy="1477328"/>
          </a:xfrm>
          <a:prstGeom prst="rect">
            <a:avLst/>
          </a:prstGeom>
        </p:spPr>
        <p:txBody>
          <a:bodyPr wrap="square">
            <a:spAutoFit/>
          </a:bodyPr>
          <a:lstStyle/>
          <a:p>
            <a:pPr algn="just"/>
            <a:r>
              <a:rPr lang="fr-BE" sz="1000" b="1">
                <a:solidFill>
                  <a:srgbClr val="00B0F0"/>
                </a:solidFill>
                <a:latin typeface="Museo Slab 300" panose="02000000000000000000" pitchFamily="2" charset="0"/>
              </a:rPr>
              <a:t>La conservation et la restauration du patrimoine architectural sont indissociables de la connaissance des matériaux de construction utilisés.</a:t>
            </a:r>
          </a:p>
          <a:p>
            <a:pPr algn="just"/>
            <a:endParaRPr lang="fr-BE" sz="1000">
              <a:solidFill>
                <a:srgbClr val="00B0F0"/>
              </a:solidFill>
              <a:latin typeface="Museo Slab 300" panose="02000000000000000000" pitchFamily="2" charset="0"/>
            </a:endParaRPr>
          </a:p>
          <a:p>
            <a:pPr algn="just"/>
            <a:r>
              <a:rPr lang="fr-BE" sz="1000">
                <a:solidFill>
                  <a:srgbClr val="00B0F0"/>
                </a:solidFill>
                <a:latin typeface="Museo Slab 300" panose="02000000000000000000" pitchFamily="2" charset="0"/>
              </a:rPr>
              <a:t> Le cours aborde les matériaux les plus courants dans l’architecture occidentale, principalement dans le gros œuvre :  pierre, brique, bois, métaux. </a:t>
            </a:r>
          </a:p>
          <a:p>
            <a:pPr algn="just"/>
            <a:r>
              <a:rPr lang="fr-BE" sz="1000">
                <a:solidFill>
                  <a:srgbClr val="00B0F0"/>
                </a:solidFill>
                <a:latin typeface="Museo Slab 300" panose="02000000000000000000" pitchFamily="2" charset="0"/>
              </a:rPr>
              <a:t>Ils font l’objet d’une triple approche historique, technologique et esthétique afin de tenter de saisir les logiques de leur usage. </a:t>
            </a:r>
          </a:p>
          <a:p>
            <a:pPr algn="just"/>
            <a:endParaRPr lang="fr-BE" sz="1000">
              <a:solidFill>
                <a:srgbClr val="00B0F0"/>
              </a:solidFill>
              <a:latin typeface="Museo Slab 300" panose="02000000000000000000" pitchFamily="2" charset="0"/>
            </a:endParaRPr>
          </a:p>
          <a:p>
            <a:pPr algn="just"/>
            <a:r>
              <a:rPr lang="fr-BE" sz="1000">
                <a:solidFill>
                  <a:srgbClr val="00B0F0"/>
                </a:solidFill>
                <a:latin typeface="Museo Slab 300" panose="02000000000000000000" pitchFamily="2" charset="0"/>
              </a:rPr>
              <a:t>Le cours est complété par des visites de bâtiments. </a:t>
            </a:r>
          </a:p>
        </p:txBody>
      </p:sp>
      <p:pic>
        <p:nvPicPr>
          <p:cNvPr id="2" name="Image 1">
            <a:extLst>
              <a:ext uri="{FF2B5EF4-FFF2-40B4-BE49-F238E27FC236}">
                <a16:creationId xmlns:a16="http://schemas.microsoft.com/office/drawing/2014/main" id="{99EE495C-FF54-43E9-98F4-86F56B770E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9879" y="1700808"/>
            <a:ext cx="3335338" cy="4603705"/>
          </a:xfrm>
          <a:prstGeom prst="rect">
            <a:avLst/>
          </a:prstGeom>
        </p:spPr>
      </p:pic>
      <p:sp>
        <p:nvSpPr>
          <p:cNvPr id="9" name="ZoneTexte 8">
            <a:extLst>
              <a:ext uri="{FF2B5EF4-FFF2-40B4-BE49-F238E27FC236}">
                <a16:creationId xmlns:a16="http://schemas.microsoft.com/office/drawing/2014/main" id="{2F7A1573-4234-48BB-A12C-5CE8601E4F09}"/>
              </a:ext>
            </a:extLst>
          </p:cNvPr>
          <p:cNvSpPr txBox="1">
            <a:spLocks noChangeArrowheads="1"/>
          </p:cNvSpPr>
          <p:nvPr/>
        </p:nvSpPr>
        <p:spPr bwMode="auto">
          <a:xfrm>
            <a:off x="317619" y="6376521"/>
            <a:ext cx="415460"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2020</a:t>
            </a:r>
          </a:p>
        </p:txBody>
      </p:sp>
    </p:spTree>
    <p:extLst>
      <p:ext uri="{BB962C8B-B14F-4D97-AF65-F5344CB8AC3E}">
        <p14:creationId xmlns:p14="http://schemas.microsoft.com/office/powerpoint/2010/main" val="406882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ZoneTexte 2"/>
          <p:cNvSpPr txBox="1">
            <a:spLocks noChangeArrowheads="1"/>
          </p:cNvSpPr>
          <p:nvPr/>
        </p:nvSpPr>
        <p:spPr bwMode="auto">
          <a:xfrm>
            <a:off x="456974" y="6345464"/>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pic>
        <p:nvPicPr>
          <p:cNvPr id="6" name="Image 5">
            <a:extLst>
              <a:ext uri="{FF2B5EF4-FFF2-40B4-BE49-F238E27FC236}">
                <a16:creationId xmlns:a16="http://schemas.microsoft.com/office/drawing/2014/main" id="{A5BBE81A-E4FD-42E1-B257-71FED14D66D4}"/>
              </a:ext>
            </a:extLst>
          </p:cNvPr>
          <p:cNvPicPr>
            <a:picLocks noChangeAspect="1"/>
          </p:cNvPicPr>
          <p:nvPr/>
        </p:nvPicPr>
        <p:blipFill>
          <a:blip r:embed="rId2"/>
          <a:stretch>
            <a:fillRect/>
          </a:stretch>
        </p:blipFill>
        <p:spPr>
          <a:xfrm>
            <a:off x="629816" y="332656"/>
            <a:ext cx="7884368" cy="5260776"/>
          </a:xfrm>
          <a:prstGeom prst="rect">
            <a:avLst/>
          </a:prstGeom>
        </p:spPr>
      </p:pic>
      <p:sp>
        <p:nvSpPr>
          <p:cNvPr id="9" name="ZoneTexte 8">
            <a:extLst>
              <a:ext uri="{FF2B5EF4-FFF2-40B4-BE49-F238E27FC236}">
                <a16:creationId xmlns:a16="http://schemas.microsoft.com/office/drawing/2014/main" id="{54E888ED-ACBD-418B-BA6A-E66F68AEB197}"/>
              </a:ext>
            </a:extLst>
          </p:cNvPr>
          <p:cNvSpPr txBox="1">
            <a:spLocks noChangeArrowheads="1"/>
          </p:cNvSpPr>
          <p:nvPr/>
        </p:nvSpPr>
        <p:spPr bwMode="auto">
          <a:xfrm>
            <a:off x="540851" y="5738634"/>
            <a:ext cx="106948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ARCHIVES DU CIVA</a:t>
            </a:r>
          </a:p>
        </p:txBody>
      </p:sp>
    </p:spTree>
    <p:extLst>
      <p:ext uri="{BB962C8B-B14F-4D97-AF65-F5344CB8AC3E}">
        <p14:creationId xmlns:p14="http://schemas.microsoft.com/office/powerpoint/2010/main" val="15930022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ZoneTexte 2"/>
          <p:cNvSpPr txBox="1">
            <a:spLocks noChangeArrowheads="1"/>
          </p:cNvSpPr>
          <p:nvPr/>
        </p:nvSpPr>
        <p:spPr bwMode="auto">
          <a:xfrm>
            <a:off x="456974" y="6345464"/>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pic>
        <p:nvPicPr>
          <p:cNvPr id="5" name="Image 4">
            <a:extLst>
              <a:ext uri="{FF2B5EF4-FFF2-40B4-BE49-F238E27FC236}">
                <a16:creationId xmlns:a16="http://schemas.microsoft.com/office/drawing/2014/main" id="{82D9E6F1-99B8-47B6-98AE-E0BDBE7D8FE8}"/>
              </a:ext>
            </a:extLst>
          </p:cNvPr>
          <p:cNvPicPr>
            <a:picLocks noChangeAspect="1"/>
          </p:cNvPicPr>
          <p:nvPr/>
        </p:nvPicPr>
        <p:blipFill>
          <a:blip r:embed="rId2"/>
          <a:stretch>
            <a:fillRect/>
          </a:stretch>
        </p:blipFill>
        <p:spPr>
          <a:xfrm>
            <a:off x="456974" y="381000"/>
            <a:ext cx="6096000" cy="6096000"/>
          </a:xfrm>
          <a:prstGeom prst="rect">
            <a:avLst/>
          </a:prstGeom>
        </p:spPr>
      </p:pic>
      <p:sp>
        <p:nvSpPr>
          <p:cNvPr id="4" name="ZoneTexte 3">
            <a:extLst>
              <a:ext uri="{FF2B5EF4-FFF2-40B4-BE49-F238E27FC236}">
                <a16:creationId xmlns:a16="http://schemas.microsoft.com/office/drawing/2014/main" id="{0B15324B-A3F4-4615-9739-74D59EACC4F4}"/>
              </a:ext>
            </a:extLst>
          </p:cNvPr>
          <p:cNvSpPr txBox="1">
            <a:spLocks noChangeArrowheads="1"/>
          </p:cNvSpPr>
          <p:nvPr/>
        </p:nvSpPr>
        <p:spPr bwMode="auto">
          <a:xfrm>
            <a:off x="6732240" y="353627"/>
            <a:ext cx="1224977"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EXPOSITIONS DU CIVA</a:t>
            </a:r>
          </a:p>
          <a:p>
            <a:pPr algn="just" eaLnBrk="1" hangingPunct="1"/>
            <a:endParaRPr lang="fr-BE" altLang="fr-FR" sz="900">
              <a:latin typeface="Museo Slab 300" panose="02000000000000000000" pitchFamily="2" charset="0"/>
            </a:endParaRPr>
          </a:p>
        </p:txBody>
      </p:sp>
    </p:spTree>
    <p:extLst>
      <p:ext uri="{BB962C8B-B14F-4D97-AF65-F5344CB8AC3E}">
        <p14:creationId xmlns:p14="http://schemas.microsoft.com/office/powerpoint/2010/main" val="2930747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ZoneTexte 2"/>
          <p:cNvSpPr txBox="1">
            <a:spLocks noChangeArrowheads="1"/>
          </p:cNvSpPr>
          <p:nvPr/>
        </p:nvSpPr>
        <p:spPr bwMode="auto">
          <a:xfrm>
            <a:off x="456974" y="6345464"/>
            <a:ext cx="3498169"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AEGIDIUM</a:t>
            </a:r>
          </a:p>
        </p:txBody>
      </p:sp>
      <p:pic>
        <p:nvPicPr>
          <p:cNvPr id="2" name="Image 1">
            <a:extLst>
              <a:ext uri="{FF2B5EF4-FFF2-40B4-BE49-F238E27FC236}">
                <a16:creationId xmlns:a16="http://schemas.microsoft.com/office/drawing/2014/main" id="{DDF9F908-A76C-484E-89D6-0AD2704E0BF1}"/>
              </a:ext>
            </a:extLst>
          </p:cNvPr>
          <p:cNvPicPr>
            <a:picLocks noChangeAspect="1"/>
          </p:cNvPicPr>
          <p:nvPr/>
        </p:nvPicPr>
        <p:blipFill>
          <a:blip r:embed="rId2"/>
          <a:stretch>
            <a:fillRect/>
          </a:stretch>
        </p:blipFill>
        <p:spPr>
          <a:xfrm>
            <a:off x="456974" y="512047"/>
            <a:ext cx="3754986" cy="3754986"/>
          </a:xfrm>
          <a:prstGeom prst="rect">
            <a:avLst/>
          </a:prstGeom>
        </p:spPr>
      </p:pic>
      <p:pic>
        <p:nvPicPr>
          <p:cNvPr id="3" name="Image 2">
            <a:extLst>
              <a:ext uri="{FF2B5EF4-FFF2-40B4-BE49-F238E27FC236}">
                <a16:creationId xmlns:a16="http://schemas.microsoft.com/office/drawing/2014/main" id="{CBD952A8-67F4-4A1B-801B-F6EEAB3E45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7984" y="514262"/>
            <a:ext cx="4259042" cy="6098977"/>
          </a:xfrm>
          <a:prstGeom prst="rect">
            <a:avLst/>
          </a:prstGeom>
        </p:spPr>
      </p:pic>
      <p:sp>
        <p:nvSpPr>
          <p:cNvPr id="5" name="ZoneTexte 4">
            <a:extLst>
              <a:ext uri="{FF2B5EF4-FFF2-40B4-BE49-F238E27FC236}">
                <a16:creationId xmlns:a16="http://schemas.microsoft.com/office/drawing/2014/main" id="{4963046A-1423-4E1A-9947-F6434812A507}"/>
              </a:ext>
            </a:extLst>
          </p:cNvPr>
          <p:cNvSpPr txBox="1">
            <a:spLocks noChangeArrowheads="1"/>
          </p:cNvSpPr>
          <p:nvPr/>
        </p:nvSpPr>
        <p:spPr bwMode="auto">
          <a:xfrm>
            <a:off x="429298" y="4530913"/>
            <a:ext cx="535686" cy="1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LAITON</a:t>
            </a:r>
          </a:p>
        </p:txBody>
      </p:sp>
      <p:sp>
        <p:nvSpPr>
          <p:cNvPr id="6" name="ZoneTexte 5">
            <a:extLst>
              <a:ext uri="{FF2B5EF4-FFF2-40B4-BE49-F238E27FC236}">
                <a16:creationId xmlns:a16="http://schemas.microsoft.com/office/drawing/2014/main" id="{279244B0-AF7C-441A-8491-14121EABFE63}"/>
              </a:ext>
            </a:extLst>
          </p:cNvPr>
          <p:cNvSpPr txBox="1">
            <a:spLocks noChangeArrowheads="1"/>
          </p:cNvSpPr>
          <p:nvPr/>
        </p:nvSpPr>
        <p:spPr bwMode="auto">
          <a:xfrm>
            <a:off x="429298" y="4782362"/>
            <a:ext cx="105826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VERRE AMERICAIN</a:t>
            </a:r>
          </a:p>
        </p:txBody>
      </p:sp>
      <p:sp>
        <p:nvSpPr>
          <p:cNvPr id="7" name="ZoneTexte 6">
            <a:extLst>
              <a:ext uri="{FF2B5EF4-FFF2-40B4-BE49-F238E27FC236}">
                <a16:creationId xmlns:a16="http://schemas.microsoft.com/office/drawing/2014/main" id="{2E7C1818-B71F-4677-BD81-980A91703B10}"/>
              </a:ext>
            </a:extLst>
          </p:cNvPr>
          <p:cNvSpPr txBox="1">
            <a:spLocks noChangeArrowheads="1"/>
          </p:cNvSpPr>
          <p:nvPr/>
        </p:nvSpPr>
        <p:spPr bwMode="auto">
          <a:xfrm>
            <a:off x="438905" y="4998386"/>
            <a:ext cx="500420"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FONTE</a:t>
            </a:r>
          </a:p>
        </p:txBody>
      </p:sp>
      <p:sp>
        <p:nvSpPr>
          <p:cNvPr id="8" name="ZoneTexte 7">
            <a:extLst>
              <a:ext uri="{FF2B5EF4-FFF2-40B4-BE49-F238E27FC236}">
                <a16:creationId xmlns:a16="http://schemas.microsoft.com/office/drawing/2014/main" id="{58F47AC2-3C03-4BB6-8F23-7DA742869829}"/>
              </a:ext>
            </a:extLst>
          </p:cNvPr>
          <p:cNvSpPr txBox="1">
            <a:spLocks noChangeArrowheads="1"/>
          </p:cNvSpPr>
          <p:nvPr/>
        </p:nvSpPr>
        <p:spPr bwMode="auto">
          <a:xfrm>
            <a:off x="429298" y="5214410"/>
            <a:ext cx="58698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DORURE</a:t>
            </a:r>
          </a:p>
        </p:txBody>
      </p:sp>
    </p:spTree>
    <p:extLst>
      <p:ext uri="{BB962C8B-B14F-4D97-AF65-F5344CB8AC3E}">
        <p14:creationId xmlns:p14="http://schemas.microsoft.com/office/powerpoint/2010/main" val="3586594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5F622F-A437-426A-8A58-89491F0DE9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528" y="323280"/>
            <a:ext cx="4299942" cy="5733256"/>
          </a:xfrm>
          <a:prstGeom prst="rect">
            <a:avLst/>
          </a:prstGeom>
        </p:spPr>
      </p:pic>
      <p:sp>
        <p:nvSpPr>
          <p:cNvPr id="9" name="ZoneTexte 8">
            <a:extLst>
              <a:ext uri="{FF2B5EF4-FFF2-40B4-BE49-F238E27FC236}">
                <a16:creationId xmlns:a16="http://schemas.microsoft.com/office/drawing/2014/main" id="{7A1899B2-2AC2-4600-9231-9139360C2A39}"/>
              </a:ext>
            </a:extLst>
          </p:cNvPr>
          <p:cNvSpPr txBox="1">
            <a:spLocks noChangeArrowheads="1"/>
          </p:cNvSpPr>
          <p:nvPr/>
        </p:nvSpPr>
        <p:spPr bwMode="auto">
          <a:xfrm>
            <a:off x="323528" y="6165304"/>
            <a:ext cx="647896"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MARBRES</a:t>
            </a:r>
          </a:p>
        </p:txBody>
      </p:sp>
      <p:sp>
        <p:nvSpPr>
          <p:cNvPr id="10" name="ZoneTexte 9">
            <a:extLst>
              <a:ext uri="{FF2B5EF4-FFF2-40B4-BE49-F238E27FC236}">
                <a16:creationId xmlns:a16="http://schemas.microsoft.com/office/drawing/2014/main" id="{DCB65859-C1DA-45FD-9971-F7548CF43521}"/>
              </a:ext>
            </a:extLst>
          </p:cNvPr>
          <p:cNvSpPr txBox="1">
            <a:spLocks noChangeArrowheads="1"/>
          </p:cNvSpPr>
          <p:nvPr/>
        </p:nvSpPr>
        <p:spPr bwMode="auto">
          <a:xfrm>
            <a:off x="5076056" y="6165304"/>
            <a:ext cx="40584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BOIS</a:t>
            </a:r>
          </a:p>
        </p:txBody>
      </p:sp>
      <p:pic>
        <p:nvPicPr>
          <p:cNvPr id="8" name="Image 7">
            <a:extLst>
              <a:ext uri="{FF2B5EF4-FFF2-40B4-BE49-F238E27FC236}">
                <a16:creationId xmlns:a16="http://schemas.microsoft.com/office/drawing/2014/main" id="{84A5A3E2-7CED-411C-ABF7-7FD253291A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032" y="3150921"/>
            <a:ext cx="3850999" cy="2889099"/>
          </a:xfrm>
          <a:prstGeom prst="rect">
            <a:avLst/>
          </a:prstGeom>
        </p:spPr>
      </p:pic>
    </p:spTree>
    <p:extLst>
      <p:ext uri="{BB962C8B-B14F-4D97-AF65-F5344CB8AC3E}">
        <p14:creationId xmlns:p14="http://schemas.microsoft.com/office/powerpoint/2010/main" val="172980970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7178290" y="3429000"/>
            <a:ext cx="98612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GUY CONDE-REIS</a:t>
            </a:r>
            <a:endParaRPr lang="fr-FR" altLang="fr-FR" sz="900">
              <a:latin typeface="Museo Slab 300" panose="02000000000000000000" pitchFamily="2" charset="0"/>
            </a:endParaRPr>
          </a:p>
        </p:txBody>
      </p:sp>
      <p:pic>
        <p:nvPicPr>
          <p:cNvPr id="2" name="Image 1">
            <a:extLst>
              <a:ext uri="{FF2B5EF4-FFF2-40B4-BE49-F238E27FC236}">
                <a16:creationId xmlns:a16="http://schemas.microsoft.com/office/drawing/2014/main" id="{36A6D64F-303F-47FB-B47D-705EB019FAA8}"/>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4858020" y="3429000"/>
            <a:ext cx="2313355" cy="2951465"/>
          </a:xfrm>
          <a:prstGeom prst="rect">
            <a:avLst/>
          </a:prstGeom>
        </p:spPr>
      </p:pic>
      <p:pic>
        <p:nvPicPr>
          <p:cNvPr id="7" name="Image 6">
            <a:extLst>
              <a:ext uri="{FF2B5EF4-FFF2-40B4-BE49-F238E27FC236}">
                <a16:creationId xmlns:a16="http://schemas.microsoft.com/office/drawing/2014/main" id="{F666E4D3-C586-45C3-8BF8-448A00F87D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520" y="260648"/>
            <a:ext cx="6554365" cy="2972488"/>
          </a:xfrm>
          <a:prstGeom prst="rect">
            <a:avLst/>
          </a:prstGeom>
        </p:spPr>
      </p:pic>
      <p:pic>
        <p:nvPicPr>
          <p:cNvPr id="9" name="Image 8">
            <a:extLst>
              <a:ext uri="{FF2B5EF4-FFF2-40B4-BE49-F238E27FC236}">
                <a16:creationId xmlns:a16="http://schemas.microsoft.com/office/drawing/2014/main" id="{F95EC09C-4D2E-4501-B24A-E862F28B24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48264" y="260648"/>
            <a:ext cx="1890993" cy="1080120"/>
          </a:xfrm>
          <a:prstGeom prst="rect">
            <a:avLst/>
          </a:prstGeom>
        </p:spPr>
      </p:pic>
    </p:spTree>
    <p:extLst>
      <p:ext uri="{BB962C8B-B14F-4D97-AF65-F5344CB8AC3E}">
        <p14:creationId xmlns:p14="http://schemas.microsoft.com/office/powerpoint/2010/main" val="272021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118F6DE-C4F9-4BD7-BBC2-5A7D74FEFB47}"/>
              </a:ext>
            </a:extLst>
          </p:cNvPr>
          <p:cNvPicPr>
            <a:picLocks noChangeAspect="1"/>
          </p:cNvPicPr>
          <p:nvPr/>
        </p:nvPicPr>
        <p:blipFill>
          <a:blip r:embed="rId2"/>
          <a:stretch>
            <a:fillRect/>
          </a:stretch>
        </p:blipFill>
        <p:spPr>
          <a:xfrm>
            <a:off x="676275" y="781050"/>
            <a:ext cx="7791450" cy="5295900"/>
          </a:xfrm>
          <a:prstGeom prst="rect">
            <a:avLst/>
          </a:prstGeom>
        </p:spPr>
      </p:pic>
    </p:spTree>
    <p:extLst>
      <p:ext uri="{BB962C8B-B14F-4D97-AF65-F5344CB8AC3E}">
        <p14:creationId xmlns:p14="http://schemas.microsoft.com/office/powerpoint/2010/main" val="1014404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4008" y="188640"/>
            <a:ext cx="3960440" cy="3308598"/>
          </a:xfrm>
          <a:prstGeom prst="rect">
            <a:avLst/>
          </a:prstGeom>
        </p:spPr>
        <p:txBody>
          <a:bodyPr wrap="square">
            <a:spAutoFit/>
          </a:bodyPr>
          <a:lstStyle/>
          <a:p>
            <a:pPr lvl="0" algn="just">
              <a:spcBef>
                <a:spcPct val="20000"/>
              </a:spcBef>
              <a:defRPr/>
            </a:pPr>
            <a:r>
              <a:rPr lang="fr-FR" sz="1400" b="1">
                <a:solidFill>
                  <a:srgbClr val="00B0F0"/>
                </a:solidFill>
                <a:latin typeface="Museo Slab 300" panose="02000000000000000000" pitchFamily="2" charset="0"/>
              </a:rPr>
              <a:t>CONSERVATION - RESTAURATION</a:t>
            </a:r>
          </a:p>
          <a:p>
            <a:pPr algn="just">
              <a:spcBef>
                <a:spcPct val="20000"/>
              </a:spcBef>
              <a:defRPr/>
            </a:pPr>
            <a:r>
              <a:rPr lang="fr-FR" sz="1400" b="1">
                <a:solidFill>
                  <a:srgbClr val="00B0F0"/>
                </a:solidFill>
                <a:latin typeface="Museo Slab 300" panose="02000000000000000000" pitchFamily="2" charset="0"/>
              </a:rPr>
              <a:t>REFLEXIONS &amp; METHODOLOGIE</a:t>
            </a:r>
          </a:p>
          <a:p>
            <a:pPr lvl="0" algn="just">
              <a:spcBef>
                <a:spcPct val="20000"/>
              </a:spcBef>
              <a:defRPr/>
            </a:pPr>
            <a:endParaRPr lang="fr-FR" sz="1100" b="1">
              <a:latin typeface="Museo Slab 300" panose="02000000000000000000" pitchFamily="2" charset="0"/>
            </a:endParaRPr>
          </a:p>
          <a:p>
            <a:pPr algn="just"/>
            <a:r>
              <a:rPr lang="fr-BE" sz="1100" b="1">
                <a:latin typeface="Museo Slab 300" panose="02000000000000000000" pitchFamily="2" charset="0"/>
              </a:rPr>
              <a:t>Guy CONDE-REIS</a:t>
            </a:r>
          </a:p>
          <a:p>
            <a:pPr algn="just"/>
            <a:endParaRPr lang="fr-BE" sz="1100" b="1">
              <a:latin typeface="Museo Slab 300" panose="02000000000000000000" pitchFamily="2" charset="0"/>
            </a:endParaRPr>
          </a:p>
          <a:p>
            <a:pPr algn="just"/>
            <a:r>
              <a:rPr lang="fr-BE" sz="1100" b="1">
                <a:latin typeface="Museo Slab 300" panose="02000000000000000000" pitchFamily="2" charset="0"/>
              </a:rPr>
              <a:t>Architecte - La Cambre + licencié en Sciences Appliquées - Histoire de l’Architecture – UCL, </a:t>
            </a:r>
          </a:p>
          <a:p>
            <a:pPr algn="just"/>
            <a:r>
              <a:rPr lang="fr-BE" sz="1100" b="1">
                <a:latin typeface="Museo Slab 300" panose="02000000000000000000" pitchFamily="2" charset="0"/>
              </a:rPr>
              <a:t>Architecte-conseil en restauration à la Direction des Monuments et des Sites / Bruxelles de 1997 à 2019</a:t>
            </a: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endParaRPr lang="fr-BE" sz="1100" b="1">
              <a:latin typeface="Museo Slab 300" panose="02000000000000000000" pitchFamily="2" charset="0"/>
            </a:endParaRPr>
          </a:p>
          <a:p>
            <a:pPr algn="just"/>
            <a:r>
              <a:rPr lang="fr-BE" sz="1100" b="1">
                <a:latin typeface="Museo Slab 300" panose="02000000000000000000" pitchFamily="2" charset="0"/>
              </a:rPr>
              <a:t>Chargé du développement culturel d’Urban depuis 2019</a:t>
            </a:r>
          </a:p>
          <a:p>
            <a:pPr algn="just"/>
            <a:endParaRPr lang="fr-BE" sz="1100" b="1">
              <a:solidFill>
                <a:schemeClr val="tx1">
                  <a:tint val="75000"/>
                </a:schemeClr>
              </a:solidFill>
              <a:latin typeface="Museo Slab 300" panose="02000000000000000000" pitchFamily="2" charset="0"/>
            </a:endParaRPr>
          </a:p>
        </p:txBody>
      </p:sp>
      <p:sp>
        <p:nvSpPr>
          <p:cNvPr id="5" name="Rectangle 4"/>
          <p:cNvSpPr/>
          <p:nvPr/>
        </p:nvSpPr>
        <p:spPr>
          <a:xfrm>
            <a:off x="4655360" y="3573016"/>
            <a:ext cx="4032448" cy="2585323"/>
          </a:xfrm>
          <a:prstGeom prst="rect">
            <a:avLst/>
          </a:prstGeom>
        </p:spPr>
        <p:txBody>
          <a:bodyPr wrap="square">
            <a:spAutoFit/>
          </a:bodyPr>
          <a:lstStyle/>
          <a:p>
            <a:pPr algn="just"/>
            <a:endParaRPr lang="fr-FR" sz="900">
              <a:latin typeface="Museo Slab 300" panose="02000000000000000000" pitchFamily="2" charset="0"/>
            </a:endParaRPr>
          </a:p>
          <a:p>
            <a:pPr algn="just"/>
            <a:r>
              <a:rPr lang="fr-BE" sz="900">
                <a:solidFill>
                  <a:srgbClr val="00B0F0"/>
                </a:solidFill>
                <a:latin typeface="Museo Slab 300" panose="02000000000000000000" pitchFamily="2" charset="0"/>
              </a:rPr>
              <a:t>Ce cours explique l’intérêt et les objectifs des différentes étapes du projet de conservation-restauration :</a:t>
            </a:r>
          </a:p>
          <a:p>
            <a:pPr algn="just"/>
            <a:endParaRPr lang="fr-BE" sz="900">
              <a:solidFill>
                <a:srgbClr val="00B0F0"/>
              </a:solidFill>
              <a:latin typeface="Museo Slab 300" panose="02000000000000000000" pitchFamily="2" charset="0"/>
            </a:endParaRPr>
          </a:p>
          <a:p>
            <a:pPr algn="just"/>
            <a:r>
              <a:rPr lang="fr-BE" sz="900">
                <a:solidFill>
                  <a:srgbClr val="00B0F0"/>
                </a:solidFill>
                <a:latin typeface="Museo Slab 300" panose="02000000000000000000" pitchFamily="2" charset="0"/>
              </a:rPr>
              <a:t>1. étude historique (dépouillement d'archives, photothèques, collections diverses, etc.);</a:t>
            </a:r>
          </a:p>
          <a:p>
            <a:pPr algn="just"/>
            <a:r>
              <a:rPr lang="fr-BE" sz="900">
                <a:solidFill>
                  <a:srgbClr val="00B0F0"/>
                </a:solidFill>
                <a:latin typeface="Museo Slab 300" panose="02000000000000000000" pitchFamily="2" charset="0"/>
              </a:rPr>
              <a:t>2. archéologie du bâti (observation comparée des matériaux de construction, datation, dendrochronologie, sondages des finitions, analyses en laboratoire, etc.):</a:t>
            </a:r>
          </a:p>
          <a:p>
            <a:pPr algn="just"/>
            <a:r>
              <a:rPr lang="fr-BE" sz="900">
                <a:solidFill>
                  <a:srgbClr val="00B0F0"/>
                </a:solidFill>
                <a:latin typeface="Museo Slab 300" panose="02000000000000000000" pitchFamily="2" charset="0"/>
              </a:rPr>
              <a:t>3. relevés métrique, photographique, photogrammétrie, etc.;</a:t>
            </a:r>
          </a:p>
          <a:p>
            <a:pPr algn="just"/>
            <a:r>
              <a:rPr lang="fr-BE" sz="900">
                <a:solidFill>
                  <a:srgbClr val="00B0F0"/>
                </a:solidFill>
                <a:latin typeface="Museo Slab 300" panose="02000000000000000000" pitchFamily="2" charset="0"/>
              </a:rPr>
              <a:t>4. détermination de "l'âge d'or" du monument;</a:t>
            </a:r>
          </a:p>
          <a:p>
            <a:pPr algn="just"/>
            <a:r>
              <a:rPr lang="fr-BE" sz="900">
                <a:solidFill>
                  <a:srgbClr val="00B0F0"/>
                </a:solidFill>
                <a:latin typeface="Museo Slab 300" panose="02000000000000000000" pitchFamily="2" charset="0"/>
              </a:rPr>
              <a:t>5. prise en compte des besoins actuels des usagers du bien, des normes de sécurité ou d'urbanisme, des économies d'énergie, etc.</a:t>
            </a:r>
          </a:p>
          <a:p>
            <a:pPr algn="just"/>
            <a:r>
              <a:rPr lang="fr-BE" sz="900">
                <a:solidFill>
                  <a:srgbClr val="00B0F0"/>
                </a:solidFill>
                <a:latin typeface="Museo Slab 300" panose="02000000000000000000" pitchFamily="2" charset="0"/>
              </a:rPr>
              <a:t>6. synthèse et projet;</a:t>
            </a:r>
          </a:p>
          <a:p>
            <a:pPr algn="just"/>
            <a:r>
              <a:rPr lang="fr-BE" sz="900">
                <a:solidFill>
                  <a:srgbClr val="00B0F0"/>
                </a:solidFill>
                <a:latin typeface="Museo Slab 300" panose="02000000000000000000" pitchFamily="2" charset="0"/>
              </a:rPr>
              <a:t>7. dossier de restauration : plans, relevés, détails, cahier des charges, etc.;</a:t>
            </a:r>
          </a:p>
          <a:p>
            <a:pPr algn="just"/>
            <a:r>
              <a:rPr lang="fr-BE" sz="900">
                <a:solidFill>
                  <a:srgbClr val="00B0F0"/>
                </a:solidFill>
                <a:latin typeface="Museo Slab 300" panose="02000000000000000000" pitchFamily="2" charset="0"/>
              </a:rPr>
              <a:t>8. suivi de chantier.</a:t>
            </a:r>
          </a:p>
          <a:p>
            <a:pPr algn="just"/>
            <a:endParaRPr lang="fr-BE" sz="900">
              <a:solidFill>
                <a:srgbClr val="00B0F0"/>
              </a:solidFill>
              <a:latin typeface="Museo Slab 300" panose="02000000000000000000" pitchFamily="2" charset="0"/>
            </a:endParaRPr>
          </a:p>
          <a:p>
            <a:pPr algn="just"/>
            <a:r>
              <a:rPr lang="fr-BE" sz="900">
                <a:solidFill>
                  <a:srgbClr val="00B0F0"/>
                </a:solidFill>
                <a:latin typeface="Museo Slab 300" panose="02000000000000000000" pitchFamily="2" charset="0"/>
              </a:rPr>
              <a:t>Le cours est illustré par bon nombre de cas concrets de restauration de monuments.</a:t>
            </a:r>
          </a:p>
        </p:txBody>
      </p:sp>
      <p:sp>
        <p:nvSpPr>
          <p:cNvPr id="6" name="Rectangle 5"/>
          <p:cNvSpPr/>
          <p:nvPr/>
        </p:nvSpPr>
        <p:spPr>
          <a:xfrm>
            <a:off x="4651168" y="2065929"/>
            <a:ext cx="4036640" cy="1061829"/>
          </a:xfrm>
          <a:prstGeom prst="rect">
            <a:avLst/>
          </a:prstGeom>
        </p:spPr>
        <p:txBody>
          <a:bodyPr wrap="square">
            <a:spAutoFit/>
          </a:bodyPr>
          <a:lstStyle/>
          <a:p>
            <a:pPr algn="just"/>
            <a:r>
              <a:rPr lang="fr-BE" sz="900">
                <a:latin typeface="Museo Slab 300" panose="02000000000000000000" pitchFamily="2" charset="0"/>
              </a:rPr>
              <a:t>- Accompagnement technique et administratif des permis d’urbanisme liés à des monuments classés</a:t>
            </a:r>
          </a:p>
          <a:p>
            <a:pPr algn="just"/>
            <a:r>
              <a:rPr lang="fr-BE" sz="900">
                <a:latin typeface="Museo Slab 300" panose="02000000000000000000" pitchFamily="2" charset="0"/>
              </a:rPr>
              <a:t>- Accompagnement des chantiers de restauration de monuments classés</a:t>
            </a:r>
          </a:p>
          <a:p>
            <a:pPr algn="just"/>
            <a:r>
              <a:rPr lang="fr-BE" sz="900">
                <a:latin typeface="Museo Slab 300" panose="02000000000000000000" pitchFamily="2" charset="0"/>
              </a:rPr>
              <a:t>- Auteur d’articles à caractère scientifique et coordinateur d’ouvrages divers sur quelques monuments de Bruxelles</a:t>
            </a:r>
          </a:p>
          <a:p>
            <a:pPr algn="just"/>
            <a:endParaRPr lang="fr-BE" sz="900">
              <a:latin typeface="Museo Slab 300" panose="02000000000000000000" pitchFamily="2" charset="0"/>
            </a:endParaRPr>
          </a:p>
        </p:txBody>
      </p:sp>
      <p:pic>
        <p:nvPicPr>
          <p:cNvPr id="2" name="Image 1">
            <a:extLst>
              <a:ext uri="{FF2B5EF4-FFF2-40B4-BE49-F238E27FC236}">
                <a16:creationId xmlns:a16="http://schemas.microsoft.com/office/drawing/2014/main" id="{E10780CD-AC15-4FB1-9394-5FC663EAB8FC}"/>
              </a:ext>
            </a:extLst>
          </p:cNvPr>
          <p:cNvPicPr>
            <a:picLocks noChangeAspect="1"/>
          </p:cNvPicPr>
          <p:nvPr/>
        </p:nvPicPr>
        <p:blipFill>
          <a:blip r:embed="rId2"/>
          <a:stretch>
            <a:fillRect/>
          </a:stretch>
        </p:blipFill>
        <p:spPr>
          <a:xfrm>
            <a:off x="539552" y="1548903"/>
            <a:ext cx="3679209" cy="4593902"/>
          </a:xfrm>
          <a:prstGeom prst="rect">
            <a:avLst/>
          </a:prstGeom>
        </p:spPr>
      </p:pic>
    </p:spTree>
    <p:extLst>
      <p:ext uri="{BB962C8B-B14F-4D97-AF65-F5344CB8AC3E}">
        <p14:creationId xmlns:p14="http://schemas.microsoft.com/office/powerpoint/2010/main" val="249559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3" name="Image 2">
            <a:extLst>
              <a:ext uri="{FF2B5EF4-FFF2-40B4-BE49-F238E27FC236}">
                <a16:creationId xmlns:a16="http://schemas.microsoft.com/office/drawing/2014/main" id="{00DD09B6-4243-408D-9DE1-FD6E3BAC37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9280" y="476672"/>
            <a:ext cx="2420056" cy="3534157"/>
          </a:xfrm>
          <a:prstGeom prst="rect">
            <a:avLst/>
          </a:prstGeom>
        </p:spPr>
      </p:pic>
      <p:pic>
        <p:nvPicPr>
          <p:cNvPr id="4" name="Image 3">
            <a:extLst>
              <a:ext uri="{FF2B5EF4-FFF2-40B4-BE49-F238E27FC236}">
                <a16:creationId xmlns:a16="http://schemas.microsoft.com/office/drawing/2014/main" id="{4AC552E8-7F31-406F-A14C-676FE03FC5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9632" y="4138010"/>
            <a:ext cx="3995936" cy="2193847"/>
          </a:xfrm>
          <a:prstGeom prst="rect">
            <a:avLst/>
          </a:prstGeom>
        </p:spPr>
      </p:pic>
      <p:pic>
        <p:nvPicPr>
          <p:cNvPr id="6" name="Image 5">
            <a:extLst>
              <a:ext uri="{FF2B5EF4-FFF2-40B4-BE49-F238E27FC236}">
                <a16:creationId xmlns:a16="http://schemas.microsoft.com/office/drawing/2014/main" id="{4B7B2F3E-DDF2-4ED0-B8F7-3434BEDFD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5816" y="1759602"/>
            <a:ext cx="3707904" cy="2251227"/>
          </a:xfrm>
          <a:prstGeom prst="rect">
            <a:avLst/>
          </a:prstGeom>
        </p:spPr>
      </p:pic>
      <p:pic>
        <p:nvPicPr>
          <p:cNvPr id="8" name="Image 7">
            <a:extLst>
              <a:ext uri="{FF2B5EF4-FFF2-40B4-BE49-F238E27FC236}">
                <a16:creationId xmlns:a16="http://schemas.microsoft.com/office/drawing/2014/main" id="{2A01D45F-3E27-49C0-A6EF-9BFCEF5FA0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2240" y="2780928"/>
            <a:ext cx="2065678" cy="2996952"/>
          </a:xfrm>
          <a:prstGeom prst="rect">
            <a:avLst/>
          </a:prstGeom>
        </p:spPr>
      </p:pic>
    </p:spTree>
    <p:extLst>
      <p:ext uri="{BB962C8B-B14F-4D97-AF65-F5344CB8AC3E}">
        <p14:creationId xmlns:p14="http://schemas.microsoft.com/office/powerpoint/2010/main" val="399757237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2" name="Image 1">
            <a:extLst>
              <a:ext uri="{FF2B5EF4-FFF2-40B4-BE49-F238E27FC236}">
                <a16:creationId xmlns:a16="http://schemas.microsoft.com/office/drawing/2014/main" id="{83D4E243-08CC-4087-A7DE-518253488C59}"/>
              </a:ext>
            </a:extLst>
          </p:cNvPr>
          <p:cNvPicPr>
            <a:picLocks noChangeAspect="1"/>
          </p:cNvPicPr>
          <p:nvPr/>
        </p:nvPicPr>
        <p:blipFill>
          <a:blip r:embed="rId2"/>
          <a:stretch>
            <a:fillRect/>
          </a:stretch>
        </p:blipFill>
        <p:spPr>
          <a:xfrm>
            <a:off x="456974" y="373485"/>
            <a:ext cx="8231736" cy="5481986"/>
          </a:xfrm>
          <a:prstGeom prst="rect">
            <a:avLst/>
          </a:prstGeom>
        </p:spPr>
      </p:pic>
      <p:sp>
        <p:nvSpPr>
          <p:cNvPr id="7" name="ZoneTexte 6">
            <a:extLst>
              <a:ext uri="{FF2B5EF4-FFF2-40B4-BE49-F238E27FC236}">
                <a16:creationId xmlns:a16="http://schemas.microsoft.com/office/drawing/2014/main" id="{1B87BC63-F8FB-44CB-947C-3C314DDCB9DC}"/>
              </a:ext>
            </a:extLst>
          </p:cNvPr>
          <p:cNvSpPr txBox="1">
            <a:spLocks noChangeArrowheads="1"/>
          </p:cNvSpPr>
          <p:nvPr/>
        </p:nvSpPr>
        <p:spPr bwMode="auto">
          <a:xfrm>
            <a:off x="335353" y="5978257"/>
            <a:ext cx="195915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COMITE SCIENTIFIQUE MUSEE HORTA</a:t>
            </a:r>
            <a:endParaRPr lang="fr-FR" altLang="fr-FR" sz="900">
              <a:latin typeface="Museo Slab 300" panose="02000000000000000000" pitchFamily="2" charset="0"/>
            </a:endParaRPr>
          </a:p>
        </p:txBody>
      </p:sp>
    </p:spTree>
    <p:extLst>
      <p:ext uri="{BB962C8B-B14F-4D97-AF65-F5344CB8AC3E}">
        <p14:creationId xmlns:p14="http://schemas.microsoft.com/office/powerpoint/2010/main" val="416889619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B46138C-2EEF-0153-DCD5-5F66EF82CA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297484"/>
            <a:ext cx="6079451" cy="31853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ritage Days / Journées du Patrimoine 2025 - urban.brussels">
            <a:extLst>
              <a:ext uri="{FF2B5EF4-FFF2-40B4-BE49-F238E27FC236}">
                <a16:creationId xmlns:a16="http://schemas.microsoft.com/office/drawing/2014/main" id="{783A5280-BA99-33BE-4B51-F080ED7285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648" y="2060847"/>
            <a:ext cx="3600961" cy="450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751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chiweek">
            <a:extLst>
              <a:ext uri="{FF2B5EF4-FFF2-40B4-BE49-F238E27FC236}">
                <a16:creationId xmlns:a16="http://schemas.microsoft.com/office/drawing/2014/main" id="{ADC2C76D-576B-2650-8CC1-0D4DB5AF43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208758"/>
            <a:ext cx="4338372" cy="4338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chiweek : réservez vos visites ! - urban.brussels">
            <a:extLst>
              <a:ext uri="{FF2B5EF4-FFF2-40B4-BE49-F238E27FC236}">
                <a16:creationId xmlns:a16="http://schemas.microsoft.com/office/drawing/2014/main" id="{56182CA5-D9CB-87BA-92B7-28CDA50E1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628" y="1208758"/>
            <a:ext cx="4338372" cy="433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81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65AB466-FF9B-47B5-9B64-5CE9E9B1E144}"/>
              </a:ext>
            </a:extLst>
          </p:cNvPr>
          <p:cNvPicPr>
            <a:picLocks noChangeAspect="1"/>
          </p:cNvPicPr>
          <p:nvPr/>
        </p:nvPicPr>
        <p:blipFill>
          <a:blip r:embed="rId2"/>
          <a:stretch>
            <a:fillRect/>
          </a:stretch>
        </p:blipFill>
        <p:spPr>
          <a:xfrm>
            <a:off x="808861" y="476672"/>
            <a:ext cx="3619124" cy="5021657"/>
          </a:xfrm>
          <a:prstGeom prst="rect">
            <a:avLst/>
          </a:prstGeom>
        </p:spPr>
      </p:pic>
      <p:sp>
        <p:nvSpPr>
          <p:cNvPr id="4" name="ZoneTexte 3">
            <a:extLst>
              <a:ext uri="{FF2B5EF4-FFF2-40B4-BE49-F238E27FC236}">
                <a16:creationId xmlns:a16="http://schemas.microsoft.com/office/drawing/2014/main" id="{6E20EFAB-0F5B-4D14-83BC-0322CD33E0A0}"/>
              </a:ext>
            </a:extLst>
          </p:cNvPr>
          <p:cNvSpPr txBox="1">
            <a:spLocks noChangeArrowheads="1"/>
          </p:cNvSpPr>
          <p:nvPr/>
        </p:nvSpPr>
        <p:spPr bwMode="auto">
          <a:xfrm>
            <a:off x="6979943" y="5589240"/>
            <a:ext cx="1523136"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CURATOR : YVAN STRAUVEN</a:t>
            </a:r>
            <a:endParaRPr lang="fr-FR" altLang="fr-FR" sz="900">
              <a:latin typeface="Museo Slab 300" panose="02000000000000000000" pitchFamily="2" charset="0"/>
            </a:endParaRPr>
          </a:p>
        </p:txBody>
      </p:sp>
      <p:pic>
        <p:nvPicPr>
          <p:cNvPr id="6" name="Image 5">
            <a:extLst>
              <a:ext uri="{FF2B5EF4-FFF2-40B4-BE49-F238E27FC236}">
                <a16:creationId xmlns:a16="http://schemas.microsoft.com/office/drawing/2014/main" id="{0F8DC298-C913-470C-B62E-039602FC68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586802" y="1565273"/>
            <a:ext cx="3933056" cy="3933056"/>
          </a:xfrm>
          <a:prstGeom prst="rect">
            <a:avLst/>
          </a:prstGeom>
        </p:spPr>
      </p:pic>
      <p:sp>
        <p:nvSpPr>
          <p:cNvPr id="7" name="Rectangle 6">
            <a:extLst>
              <a:ext uri="{FF2B5EF4-FFF2-40B4-BE49-F238E27FC236}">
                <a16:creationId xmlns:a16="http://schemas.microsoft.com/office/drawing/2014/main" id="{1B18B4C9-70CB-4FFF-A4B3-2542F0D517D7}"/>
              </a:ext>
            </a:extLst>
          </p:cNvPr>
          <p:cNvSpPr/>
          <p:nvPr/>
        </p:nvSpPr>
        <p:spPr>
          <a:xfrm>
            <a:off x="755576" y="5703906"/>
            <a:ext cx="2114681" cy="307777"/>
          </a:xfrm>
          <a:prstGeom prst="rect">
            <a:avLst/>
          </a:prstGeom>
        </p:spPr>
        <p:txBody>
          <a:bodyPr wrap="none">
            <a:spAutoFit/>
          </a:bodyPr>
          <a:lstStyle/>
          <a:p>
            <a:r>
              <a:rPr lang="fr-BE" sz="1400"/>
              <a:t>EXPOSITIONS PATRIMOINE</a:t>
            </a:r>
          </a:p>
        </p:txBody>
      </p:sp>
    </p:spTree>
    <p:extLst>
      <p:ext uri="{BB962C8B-B14F-4D97-AF65-F5344CB8AC3E}">
        <p14:creationId xmlns:p14="http://schemas.microsoft.com/office/powerpoint/2010/main" val="210452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B6F430-E03F-4B2C-B87E-A94EC74706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483"/>
          <a:stretch/>
        </p:blipFill>
        <p:spPr>
          <a:xfrm>
            <a:off x="5004048" y="1844824"/>
            <a:ext cx="3443440" cy="3753762"/>
          </a:xfrm>
          <a:prstGeom prst="rect">
            <a:avLst/>
          </a:prstGeom>
        </p:spPr>
      </p:pic>
      <p:sp>
        <p:nvSpPr>
          <p:cNvPr id="5" name="ZoneTexte 4">
            <a:extLst>
              <a:ext uri="{FF2B5EF4-FFF2-40B4-BE49-F238E27FC236}">
                <a16:creationId xmlns:a16="http://schemas.microsoft.com/office/drawing/2014/main" id="{1B609959-9A5C-460D-8C3D-A2A0973598BE}"/>
              </a:ext>
            </a:extLst>
          </p:cNvPr>
          <p:cNvSpPr txBox="1">
            <a:spLocks noChangeArrowheads="1"/>
          </p:cNvSpPr>
          <p:nvPr/>
        </p:nvSpPr>
        <p:spPr bwMode="auto">
          <a:xfrm>
            <a:off x="714257" y="5152328"/>
            <a:ext cx="1943507" cy="4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OUVRAGES </a:t>
            </a:r>
          </a:p>
          <a:p>
            <a:pPr algn="just" eaLnBrk="1" hangingPunct="1"/>
            <a:r>
              <a:rPr lang="fr-BE" altLang="fr-FR" sz="1400">
                <a:latin typeface="Museo Slab 300" panose="02000000000000000000" pitchFamily="2" charset="0"/>
              </a:rPr>
              <a:t>PARTIMOINE XXe SIECLE</a:t>
            </a:r>
            <a:endParaRPr lang="fr-FR" altLang="fr-FR" sz="1400">
              <a:latin typeface="Museo Slab 300" panose="02000000000000000000" pitchFamily="2" charset="0"/>
            </a:endParaRPr>
          </a:p>
        </p:txBody>
      </p:sp>
      <p:pic>
        <p:nvPicPr>
          <p:cNvPr id="6" name="Image 5">
            <a:extLst>
              <a:ext uri="{FF2B5EF4-FFF2-40B4-BE49-F238E27FC236}">
                <a16:creationId xmlns:a16="http://schemas.microsoft.com/office/drawing/2014/main" id="{89758068-DAD6-4278-BFA8-3325A58D19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404664"/>
            <a:ext cx="4083161" cy="4553150"/>
          </a:xfrm>
          <a:prstGeom prst="rect">
            <a:avLst/>
          </a:prstGeom>
        </p:spPr>
      </p:pic>
    </p:spTree>
    <p:extLst>
      <p:ext uri="{BB962C8B-B14F-4D97-AF65-F5344CB8AC3E}">
        <p14:creationId xmlns:p14="http://schemas.microsoft.com/office/powerpoint/2010/main" val="2238696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0706739-3646-3977-2D17-22CFC8603770}"/>
              </a:ext>
            </a:extLst>
          </p:cNvPr>
          <p:cNvSpPr txBox="1">
            <a:spLocks noChangeArrowheads="1"/>
          </p:cNvSpPr>
          <p:nvPr/>
        </p:nvSpPr>
        <p:spPr bwMode="auto">
          <a:xfrm>
            <a:off x="5724128" y="5949280"/>
            <a:ext cx="2876198"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2000">
                <a:latin typeface="Museo Slab 300" panose="02000000000000000000" pitchFamily="2" charset="0"/>
              </a:rPr>
              <a:t>Merci de votre attention !</a:t>
            </a:r>
            <a:endParaRPr lang="fr-FR" altLang="fr-FR" sz="2000">
              <a:latin typeface="Museo Slab 300" panose="02000000000000000000" pitchFamily="2" charset="0"/>
            </a:endParaRPr>
          </a:p>
        </p:txBody>
      </p:sp>
    </p:spTree>
    <p:extLst>
      <p:ext uri="{BB962C8B-B14F-4D97-AF65-F5344CB8AC3E}">
        <p14:creationId xmlns:p14="http://schemas.microsoft.com/office/powerpoint/2010/main" val="61322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A46D0B-8E31-4DC6-8B55-355ADC51FFFD}"/>
              </a:ext>
            </a:extLst>
          </p:cNvPr>
          <p:cNvPicPr>
            <a:picLocks noChangeAspect="1"/>
          </p:cNvPicPr>
          <p:nvPr/>
        </p:nvPicPr>
        <p:blipFill>
          <a:blip r:embed="rId2"/>
          <a:stretch>
            <a:fillRect/>
          </a:stretch>
        </p:blipFill>
        <p:spPr>
          <a:xfrm>
            <a:off x="540197" y="3501007"/>
            <a:ext cx="4752528" cy="3196206"/>
          </a:xfrm>
          <a:prstGeom prst="rect">
            <a:avLst/>
          </a:prstGeom>
        </p:spPr>
      </p:pic>
      <p:pic>
        <p:nvPicPr>
          <p:cNvPr id="4098" name="Picture 2" descr="Station Laken copyright b architecten 09">
            <a:extLst>
              <a:ext uri="{FF2B5EF4-FFF2-40B4-BE49-F238E27FC236}">
                <a16:creationId xmlns:a16="http://schemas.microsoft.com/office/drawing/2014/main" id="{55E63E9F-FF05-9B0A-B91C-224D2602C3C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7174" y="188640"/>
            <a:ext cx="4752528"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5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E. AUTRES\01. Personnel\a. Equipe actuelle\FME\2017 presentation modules master\fdo_201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744" y="319525"/>
            <a:ext cx="2367108" cy="288442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Z:\B. COMMUNICATION MA²\01. Présentation Ma²\a. CVs\cv francis\Portraits FM\Photo FM 2016_BW.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58020" y="293136"/>
            <a:ext cx="2313355" cy="291081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E. AUTRES\01. Personnel\a. Equipe actuelle\FME\2017 presentation modules master\eric hennaut\IMG_3525.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a:off x="2057744" y="3429000"/>
            <a:ext cx="2367108" cy="295146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a:off x="7387447" y="293136"/>
            <a:ext cx="106627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FRANCIS METZGER</a:t>
            </a:r>
          </a:p>
        </p:txBody>
      </p:sp>
      <p:pic>
        <p:nvPicPr>
          <p:cNvPr id="2" name="Image 1">
            <a:extLst>
              <a:ext uri="{FF2B5EF4-FFF2-40B4-BE49-F238E27FC236}">
                <a16:creationId xmlns:a16="http://schemas.microsoft.com/office/drawing/2014/main" id="{36A6D64F-303F-47FB-B47D-705EB019FAA8}"/>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4858020" y="3429000"/>
            <a:ext cx="2313355" cy="2951465"/>
          </a:xfrm>
          <a:prstGeom prst="rect">
            <a:avLst/>
          </a:prstGeom>
        </p:spPr>
      </p:pic>
      <p:sp>
        <p:nvSpPr>
          <p:cNvPr id="8" name="ZoneTexte 7">
            <a:extLst>
              <a:ext uri="{FF2B5EF4-FFF2-40B4-BE49-F238E27FC236}">
                <a16:creationId xmlns:a16="http://schemas.microsoft.com/office/drawing/2014/main" id="{C1ECC6A1-C352-4034-A8EC-1DC7EF8B06F9}"/>
              </a:ext>
            </a:extLst>
          </p:cNvPr>
          <p:cNvSpPr txBox="1">
            <a:spLocks noChangeArrowheads="1"/>
          </p:cNvSpPr>
          <p:nvPr/>
        </p:nvSpPr>
        <p:spPr bwMode="auto">
          <a:xfrm>
            <a:off x="7229510" y="6149651"/>
            <a:ext cx="986129"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GUY CONDE-REIS</a:t>
            </a:r>
            <a:endParaRPr lang="fr-FR" altLang="fr-FR" sz="900">
              <a:latin typeface="Museo Slab 300" panose="02000000000000000000" pitchFamily="2" charset="0"/>
            </a:endParaRPr>
          </a:p>
        </p:txBody>
      </p:sp>
      <p:sp>
        <p:nvSpPr>
          <p:cNvPr id="9" name="ZoneTexte 8">
            <a:extLst>
              <a:ext uri="{FF2B5EF4-FFF2-40B4-BE49-F238E27FC236}">
                <a16:creationId xmlns:a16="http://schemas.microsoft.com/office/drawing/2014/main" id="{D509F6C9-4B38-4534-B111-6B04E1886EB5}"/>
              </a:ext>
            </a:extLst>
          </p:cNvPr>
          <p:cNvSpPr txBox="1">
            <a:spLocks noChangeArrowheads="1"/>
          </p:cNvSpPr>
          <p:nvPr/>
        </p:nvSpPr>
        <p:spPr bwMode="auto">
          <a:xfrm>
            <a:off x="707555" y="293136"/>
            <a:ext cx="113360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FLORENCE DONEUX </a:t>
            </a:r>
          </a:p>
        </p:txBody>
      </p:sp>
      <p:sp>
        <p:nvSpPr>
          <p:cNvPr id="10" name="ZoneTexte 9">
            <a:extLst>
              <a:ext uri="{FF2B5EF4-FFF2-40B4-BE49-F238E27FC236}">
                <a16:creationId xmlns:a16="http://schemas.microsoft.com/office/drawing/2014/main" id="{746863B2-7D5E-42CE-865A-B47BF37200BD}"/>
              </a:ext>
            </a:extLst>
          </p:cNvPr>
          <p:cNvSpPr txBox="1">
            <a:spLocks noChangeArrowheads="1"/>
          </p:cNvSpPr>
          <p:nvPr/>
        </p:nvSpPr>
        <p:spPr bwMode="auto">
          <a:xfrm>
            <a:off x="949608" y="6149651"/>
            <a:ext cx="891552"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ERIC HENNAUT</a:t>
            </a:r>
          </a:p>
        </p:txBody>
      </p:sp>
    </p:spTree>
    <p:extLst>
      <p:ext uri="{BB962C8B-B14F-4D97-AF65-F5344CB8AC3E}">
        <p14:creationId xmlns:p14="http://schemas.microsoft.com/office/powerpoint/2010/main" val="350388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E. AUTRES\01. Personnel\a. Equipe actuelle\FME\2017 presentation modules master\fdo_201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744" y="319525"/>
            <a:ext cx="2367108" cy="28844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33BC96-7D59-47A9-A323-582377A03B42}"/>
              </a:ext>
            </a:extLst>
          </p:cNvPr>
          <p:cNvSpPr/>
          <p:nvPr/>
        </p:nvSpPr>
        <p:spPr>
          <a:xfrm>
            <a:off x="2771800" y="5901574"/>
            <a:ext cx="4572000" cy="1049518"/>
          </a:xfrm>
          <a:prstGeom prst="rect">
            <a:avLst/>
          </a:prstGeom>
        </p:spPr>
        <p:txBody>
          <a:bodyPr>
            <a:spAutoFit/>
          </a:bodyPr>
          <a:lstStyle/>
          <a:p>
            <a:pPr algn="ctr" fontAlgn="base"/>
            <a:r>
              <a:rPr lang="fr-BE" sz="2000">
                <a:latin typeface="Calibri Light" panose="020F0302020204030204" pitchFamily="34" charset="0"/>
                <a:cs typeface="Calibri Light" panose="020F0302020204030204" pitchFamily="34" charset="0"/>
              </a:rPr>
              <a:t>ARCHITECTURES PARALLELES</a:t>
            </a:r>
          </a:p>
          <a:p>
            <a:br>
              <a:rPr lang="fr-BE"/>
            </a:br>
            <a:endParaRPr lang="fr-BE"/>
          </a:p>
        </p:txBody>
      </p:sp>
      <p:sp>
        <p:nvSpPr>
          <p:cNvPr id="10" name="ZoneTexte 9">
            <a:extLst>
              <a:ext uri="{FF2B5EF4-FFF2-40B4-BE49-F238E27FC236}">
                <a16:creationId xmlns:a16="http://schemas.microsoft.com/office/drawing/2014/main" id="{025842DD-896A-4C11-A869-FAD70B05C3DE}"/>
              </a:ext>
            </a:extLst>
          </p:cNvPr>
          <p:cNvSpPr txBox="1">
            <a:spLocks noChangeArrowheads="1"/>
          </p:cNvSpPr>
          <p:nvPr/>
        </p:nvSpPr>
        <p:spPr bwMode="auto">
          <a:xfrm>
            <a:off x="707555" y="293136"/>
            <a:ext cx="1133605"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useo Slab 300" panose="02000000000000000000" pitchFamily="2" charset="0"/>
              </a:rPr>
              <a:t>FLORENCE DONEUX </a:t>
            </a:r>
          </a:p>
        </p:txBody>
      </p:sp>
      <mc:AlternateContent xmlns:mc="http://schemas.openxmlformats.org/markup-compatibility/2006" xmlns:p14="http://schemas.microsoft.com/office/powerpoint/2010/main">
        <mc:Choice Requires="p14">
          <p:contentPart p14:bwMode="auto" r:id="rId3">
            <p14:nvContentPartPr>
              <p14:cNvPr id="6" name="Encre 5">
                <a:extLst>
                  <a:ext uri="{FF2B5EF4-FFF2-40B4-BE49-F238E27FC236}">
                    <a16:creationId xmlns:a16="http://schemas.microsoft.com/office/drawing/2014/main" id="{761FF3D4-A5D0-CAE2-4E0F-8B4EEC4B7DB3}"/>
                  </a:ext>
                </a:extLst>
              </p14:cNvPr>
              <p14:cNvContentPartPr/>
              <p14:nvPr/>
            </p14:nvContentPartPr>
            <p14:xfrm>
              <a:off x="7942000" y="5302930"/>
              <a:ext cx="344520" cy="920160"/>
            </p14:xfrm>
          </p:contentPart>
        </mc:Choice>
        <mc:Fallback xmlns="">
          <p:pic>
            <p:nvPicPr>
              <p:cNvPr id="6" name="Encre 5">
                <a:extLst>
                  <a:ext uri="{FF2B5EF4-FFF2-40B4-BE49-F238E27FC236}">
                    <a16:creationId xmlns:a16="http://schemas.microsoft.com/office/drawing/2014/main" id="{761FF3D4-A5D0-CAE2-4E0F-8B4EEC4B7DB3}"/>
                  </a:ext>
                </a:extLst>
              </p:cNvPr>
              <p:cNvPicPr/>
              <p:nvPr/>
            </p:nvPicPr>
            <p:blipFill>
              <a:blip r:embed="rId5"/>
              <a:stretch>
                <a:fillRect/>
              </a:stretch>
            </p:blipFill>
            <p:spPr>
              <a:xfrm>
                <a:off x="7933360" y="5293930"/>
                <a:ext cx="362160" cy="937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Encre 6">
                <a:extLst>
                  <a:ext uri="{FF2B5EF4-FFF2-40B4-BE49-F238E27FC236}">
                    <a16:creationId xmlns:a16="http://schemas.microsoft.com/office/drawing/2014/main" id="{F5696BBC-F12F-BA87-5339-83A02DF6FD86}"/>
                  </a:ext>
                </a:extLst>
              </p14:cNvPr>
              <p14:cNvContentPartPr/>
              <p14:nvPr/>
            </p14:nvContentPartPr>
            <p14:xfrm>
              <a:off x="7998880" y="5284570"/>
              <a:ext cx="294480" cy="552240"/>
            </p14:xfrm>
          </p:contentPart>
        </mc:Choice>
        <mc:Fallback xmlns="">
          <p:pic>
            <p:nvPicPr>
              <p:cNvPr id="7" name="Encre 6">
                <a:extLst>
                  <a:ext uri="{FF2B5EF4-FFF2-40B4-BE49-F238E27FC236}">
                    <a16:creationId xmlns:a16="http://schemas.microsoft.com/office/drawing/2014/main" id="{F5696BBC-F12F-BA87-5339-83A02DF6FD86}"/>
                  </a:ext>
                </a:extLst>
              </p:cNvPr>
              <p:cNvPicPr/>
              <p:nvPr/>
            </p:nvPicPr>
            <p:blipFill>
              <a:blip r:embed="rId7"/>
              <a:stretch>
                <a:fillRect/>
              </a:stretch>
            </p:blipFill>
            <p:spPr>
              <a:xfrm>
                <a:off x="7990240" y="5275570"/>
                <a:ext cx="31212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cre 7">
                <a:extLst>
                  <a:ext uri="{FF2B5EF4-FFF2-40B4-BE49-F238E27FC236}">
                    <a16:creationId xmlns:a16="http://schemas.microsoft.com/office/drawing/2014/main" id="{778BC5D5-95C6-79C3-2844-94118D68B23D}"/>
                  </a:ext>
                </a:extLst>
              </p14:cNvPr>
              <p14:cNvContentPartPr/>
              <p14:nvPr/>
            </p14:nvContentPartPr>
            <p14:xfrm>
              <a:off x="7255840" y="4550890"/>
              <a:ext cx="360" cy="360"/>
            </p14:xfrm>
          </p:contentPart>
        </mc:Choice>
        <mc:Fallback xmlns="">
          <p:pic>
            <p:nvPicPr>
              <p:cNvPr id="8" name="Encre 7">
                <a:extLst>
                  <a:ext uri="{FF2B5EF4-FFF2-40B4-BE49-F238E27FC236}">
                    <a16:creationId xmlns:a16="http://schemas.microsoft.com/office/drawing/2014/main" id="{778BC5D5-95C6-79C3-2844-94118D68B23D}"/>
                  </a:ext>
                </a:extLst>
              </p:cNvPr>
              <p:cNvPicPr/>
              <p:nvPr/>
            </p:nvPicPr>
            <p:blipFill>
              <a:blip r:embed="rId9"/>
              <a:stretch>
                <a:fillRect/>
              </a:stretch>
            </p:blipFill>
            <p:spPr>
              <a:xfrm>
                <a:off x="7247200" y="4542250"/>
                <a:ext cx="18000" cy="18000"/>
              </a:xfrm>
              <a:prstGeom prst="rect">
                <a:avLst/>
              </a:prstGeom>
            </p:spPr>
          </p:pic>
        </mc:Fallback>
      </mc:AlternateContent>
      <p:pic>
        <p:nvPicPr>
          <p:cNvPr id="5" name="Image 4" descr="Une image contenant logo, Police, Graphique, symbole&#10;&#10;Le contenu généré par l’IA peut être incorrect.">
            <a:extLst>
              <a:ext uri="{FF2B5EF4-FFF2-40B4-BE49-F238E27FC236}">
                <a16:creationId xmlns:a16="http://schemas.microsoft.com/office/drawing/2014/main" id="{7AFE5025-02A5-73CF-D3AD-273C38CE1D15}"/>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578789" y="4550890"/>
            <a:ext cx="2241683" cy="2190119"/>
          </a:xfrm>
          <a:prstGeom prst="ellipse">
            <a:avLst/>
          </a:prstGeom>
          <a:noFill/>
          <a:ln w="1397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64358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1920" y="2268199"/>
            <a:ext cx="4176464" cy="3477875"/>
          </a:xfrm>
          <a:prstGeom prst="rect">
            <a:avLst/>
          </a:prstGeom>
        </p:spPr>
        <p:txBody>
          <a:bodyPr wrap="square">
            <a:spAutoFit/>
          </a:bodyPr>
          <a:lstStyle/>
          <a:p>
            <a:pPr algn="just"/>
            <a:r>
              <a:rPr lang="fr-BE" sz="1000" i="1">
                <a:latin typeface="Nirmala UI" panose="020B0502040204020203" pitchFamily="34" charset="0"/>
                <a:ea typeface="Nirmala UI" panose="020B0502040204020203" pitchFamily="34" charset="0"/>
                <a:cs typeface="Nirmala UI" panose="020B0502040204020203" pitchFamily="34" charset="0"/>
              </a:rPr>
              <a:t>Architecte, diplômée en 2001 de l’Institut Victor Horta, </a:t>
            </a:r>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co-fondatrice du bureau Architectures Parallèles en 2010, </a:t>
            </a:r>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elle s’occupe de la restauration de divers bâtiments classés, essentiellement à Bruxelles (</a:t>
            </a:r>
            <a:r>
              <a:rPr lang="fr-BE" sz="1000" b="1" i="1">
                <a:latin typeface="Nirmala UI" panose="020B0502040204020203" pitchFamily="34" charset="0"/>
                <a:ea typeface="Nirmala UI" panose="020B0502040204020203" pitchFamily="34" charset="0"/>
                <a:cs typeface="Nirmala UI" panose="020B0502040204020203" pitchFamily="34" charset="0"/>
              </a:rPr>
              <a:t>Le Logis</a:t>
            </a:r>
            <a:r>
              <a:rPr lang="fr-BE" sz="1000" i="1">
                <a:latin typeface="Nirmala UI" panose="020B0502040204020203" pitchFamily="34" charset="0"/>
                <a:ea typeface="Nirmala UI" panose="020B0502040204020203" pitchFamily="34" charset="0"/>
                <a:cs typeface="Nirmala UI" panose="020B0502040204020203" pitchFamily="34" charset="0"/>
              </a:rPr>
              <a:t>, restauration de 199 maisons à Watermael-Boitsfort, </a:t>
            </a:r>
            <a:r>
              <a:rPr lang="fr-BE" sz="1000" b="1" i="1">
                <a:latin typeface="Nirmala UI" panose="020B0502040204020203" pitchFamily="34" charset="0"/>
                <a:ea typeface="Nirmala UI" panose="020B0502040204020203" pitchFamily="34" charset="0"/>
                <a:cs typeface="Nirmala UI" panose="020B0502040204020203" pitchFamily="34" charset="0"/>
              </a:rPr>
              <a:t>Eglise Saint-Henri</a:t>
            </a:r>
            <a:r>
              <a:rPr lang="fr-BE" sz="1000" i="1">
                <a:latin typeface="Nirmala UI" panose="020B0502040204020203" pitchFamily="34" charset="0"/>
                <a:ea typeface="Nirmala UI" panose="020B0502040204020203" pitchFamily="34" charset="0"/>
                <a:cs typeface="Nirmala UI" panose="020B0502040204020203" pitchFamily="34" charset="0"/>
              </a:rPr>
              <a:t> de Woluwe-St-Lambert, le </a:t>
            </a:r>
            <a:r>
              <a:rPr lang="fr-BE" sz="1000" b="1" i="1">
                <a:latin typeface="Nirmala UI" panose="020B0502040204020203" pitchFamily="34" charset="0"/>
                <a:ea typeface="Nirmala UI" panose="020B0502040204020203" pitchFamily="34" charset="0"/>
                <a:cs typeface="Nirmala UI" panose="020B0502040204020203" pitchFamily="34" charset="0"/>
              </a:rPr>
              <a:t>Château de Trois Fontaines</a:t>
            </a:r>
            <a:r>
              <a:rPr lang="fr-BE" sz="1000" i="1">
                <a:latin typeface="Nirmala UI" panose="020B0502040204020203" pitchFamily="34" charset="0"/>
                <a:ea typeface="Nirmala UI" panose="020B0502040204020203" pitchFamily="34" charset="0"/>
                <a:cs typeface="Nirmala UI" panose="020B0502040204020203" pitchFamily="34" charset="0"/>
              </a:rPr>
              <a:t> à Auderghem, la </a:t>
            </a:r>
            <a:r>
              <a:rPr lang="fr-BE" sz="1000" b="1" i="1">
                <a:latin typeface="Nirmala UI" panose="020B0502040204020203" pitchFamily="34" charset="0"/>
                <a:ea typeface="Nirmala UI" panose="020B0502040204020203" pitchFamily="34" charset="0"/>
                <a:cs typeface="Nirmala UI" panose="020B0502040204020203" pitchFamily="34" charset="0"/>
              </a:rPr>
              <a:t>Maison </a:t>
            </a:r>
            <a:r>
              <a:rPr lang="fr-BE" sz="1000" b="1" i="1" err="1">
                <a:latin typeface="Nirmala UI" panose="020B0502040204020203" pitchFamily="34" charset="0"/>
                <a:ea typeface="Nirmala UI" panose="020B0502040204020203" pitchFamily="34" charset="0"/>
                <a:cs typeface="Nirmala UI" panose="020B0502040204020203" pitchFamily="34" charset="0"/>
              </a:rPr>
              <a:t>Roosenboom</a:t>
            </a:r>
            <a:r>
              <a:rPr lang="fr-BE" sz="1000" b="1" i="1">
                <a:latin typeface="Nirmala UI" panose="020B0502040204020203" pitchFamily="34" charset="0"/>
                <a:ea typeface="Nirmala UI" panose="020B0502040204020203" pitchFamily="34" charset="0"/>
                <a:cs typeface="Nirmala UI" panose="020B0502040204020203" pitchFamily="34" charset="0"/>
              </a:rPr>
              <a:t> </a:t>
            </a:r>
            <a:r>
              <a:rPr lang="fr-BE" sz="1000" i="1">
                <a:latin typeface="Nirmala UI" panose="020B0502040204020203" pitchFamily="34" charset="0"/>
                <a:ea typeface="Nirmala UI" panose="020B0502040204020203" pitchFamily="34" charset="0"/>
                <a:cs typeface="Nirmala UI" panose="020B0502040204020203" pitchFamily="34" charset="0"/>
              </a:rPr>
              <a:t>à Ixelles …). Mais également en Wallonie (Eglise romane </a:t>
            </a:r>
            <a:r>
              <a:rPr lang="fr-BE" sz="1000" b="1" i="1">
                <a:latin typeface="Nirmala UI" panose="020B0502040204020203" pitchFamily="34" charset="0"/>
                <a:ea typeface="Nirmala UI" panose="020B0502040204020203" pitchFamily="34" charset="0"/>
                <a:cs typeface="Nirmala UI" panose="020B0502040204020203" pitchFamily="34" charset="0"/>
              </a:rPr>
              <a:t>Sts Martin &amp; Adèle</a:t>
            </a:r>
            <a:r>
              <a:rPr lang="fr-BE" sz="1000" i="1">
                <a:latin typeface="Nirmala UI" panose="020B0502040204020203" pitchFamily="34" charset="0"/>
                <a:ea typeface="Nirmala UI" panose="020B0502040204020203" pitchFamily="34" charset="0"/>
                <a:cs typeface="Nirmala UI" panose="020B0502040204020203" pitchFamily="34" charset="0"/>
              </a:rPr>
              <a:t> d’</a:t>
            </a:r>
            <a:r>
              <a:rPr lang="fr-BE" sz="1000" i="1" err="1">
                <a:latin typeface="Nirmala UI" panose="020B0502040204020203" pitchFamily="34" charset="0"/>
                <a:ea typeface="Nirmala UI" panose="020B0502040204020203" pitchFamily="34" charset="0"/>
                <a:cs typeface="Nirmala UI" panose="020B0502040204020203" pitchFamily="34" charset="0"/>
              </a:rPr>
              <a:t>Orp</a:t>
            </a:r>
            <a:r>
              <a:rPr lang="fr-BE" sz="1000" i="1">
                <a:latin typeface="Nirmala UI" panose="020B0502040204020203" pitchFamily="34" charset="0"/>
                <a:ea typeface="Nirmala UI" panose="020B0502040204020203" pitchFamily="34" charset="0"/>
                <a:cs typeface="Nirmala UI" panose="020B0502040204020203" pitchFamily="34" charset="0"/>
              </a:rPr>
              <a:t>-le-Grand, </a:t>
            </a:r>
            <a:r>
              <a:rPr lang="fr-BE" sz="1000" b="1" i="1">
                <a:latin typeface="Nirmala UI" panose="020B0502040204020203" pitchFamily="34" charset="0"/>
                <a:ea typeface="Nirmala UI" panose="020B0502040204020203" pitchFamily="34" charset="0"/>
                <a:cs typeface="Nirmala UI" panose="020B0502040204020203" pitchFamily="34" charset="0"/>
              </a:rPr>
              <a:t>Ferme d’Awans </a:t>
            </a:r>
            <a:r>
              <a:rPr lang="fr-BE" sz="1000" i="1">
                <a:latin typeface="Nirmala UI" panose="020B0502040204020203" pitchFamily="34" charset="0"/>
                <a:ea typeface="Nirmala UI" panose="020B0502040204020203" pitchFamily="34" charset="0"/>
                <a:cs typeface="Nirmala UI" panose="020B0502040204020203" pitchFamily="34" charset="0"/>
              </a:rPr>
              <a:t>à Sart-</a:t>
            </a:r>
            <a:r>
              <a:rPr lang="fr-BE" sz="1000" i="1" err="1">
                <a:latin typeface="Nirmala UI" panose="020B0502040204020203" pitchFamily="34" charset="0"/>
                <a:ea typeface="Nirmala UI" panose="020B0502040204020203" pitchFamily="34" charset="0"/>
                <a:cs typeface="Nirmala UI" panose="020B0502040204020203" pitchFamily="34" charset="0"/>
              </a:rPr>
              <a:t>Mélin</a:t>
            </a:r>
            <a:r>
              <a:rPr lang="fr-BE" sz="1000" i="1">
                <a:latin typeface="Nirmala UI" panose="020B0502040204020203" pitchFamily="34" charset="0"/>
                <a:ea typeface="Nirmala UI" panose="020B0502040204020203" pitchFamily="34" charset="0"/>
                <a:cs typeface="Nirmala UI" panose="020B0502040204020203" pitchFamily="34" charset="0"/>
              </a:rPr>
              <a:t>, le </a:t>
            </a:r>
            <a:r>
              <a:rPr lang="fr-BE" sz="1000" b="1" i="1">
                <a:latin typeface="Nirmala UI" panose="020B0502040204020203" pitchFamily="34" charset="0"/>
                <a:ea typeface="Nirmala UI" panose="020B0502040204020203" pitchFamily="34" charset="0"/>
                <a:cs typeface="Nirmala UI" panose="020B0502040204020203" pitchFamily="34" charset="0"/>
              </a:rPr>
              <a:t>Beffroi</a:t>
            </a:r>
            <a:r>
              <a:rPr lang="fr-BE" sz="1000" i="1">
                <a:latin typeface="Nirmala UI" panose="020B0502040204020203" pitchFamily="34" charset="0"/>
                <a:ea typeface="Nirmala UI" panose="020B0502040204020203" pitchFamily="34" charset="0"/>
                <a:cs typeface="Nirmala UI" panose="020B0502040204020203" pitchFamily="34" charset="0"/>
              </a:rPr>
              <a:t> de Gembloux…);</a:t>
            </a:r>
          </a:p>
          <a:p>
            <a:pPr algn="just"/>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Son bureau est également actif au niveau du </a:t>
            </a:r>
            <a:r>
              <a:rPr lang="fr-BE" sz="1000" b="1" i="1">
                <a:latin typeface="Nirmala UI" panose="020B0502040204020203" pitchFamily="34" charset="0"/>
                <a:ea typeface="Nirmala UI" panose="020B0502040204020203" pitchFamily="34" charset="0"/>
                <a:cs typeface="Nirmala UI" panose="020B0502040204020203" pitchFamily="34" charset="0"/>
              </a:rPr>
              <a:t>centre historique</a:t>
            </a:r>
            <a:r>
              <a:rPr lang="fr-BE" sz="1000" i="1">
                <a:latin typeface="Nirmala UI" panose="020B0502040204020203" pitchFamily="34" charset="0"/>
                <a:ea typeface="Nirmala UI" panose="020B0502040204020203" pitchFamily="34" charset="0"/>
                <a:cs typeface="Nirmala UI" panose="020B0502040204020203" pitchFamily="34" charset="0"/>
              </a:rPr>
              <a:t> de Bruxelles et plus particulièrement dans la zone </a:t>
            </a:r>
            <a:r>
              <a:rPr lang="fr-BE" sz="1000" b="1" i="1">
                <a:latin typeface="Nirmala UI" panose="020B0502040204020203" pitchFamily="34" charset="0"/>
                <a:ea typeface="Nirmala UI" panose="020B0502040204020203" pitchFamily="34" charset="0"/>
                <a:cs typeface="Nirmala UI" panose="020B0502040204020203" pitchFamily="34" charset="0"/>
              </a:rPr>
              <a:t>UNESCO</a:t>
            </a:r>
            <a:r>
              <a:rPr lang="fr-BE" sz="1000" i="1">
                <a:latin typeface="Nirmala UI" panose="020B0502040204020203" pitchFamily="34" charset="0"/>
                <a:ea typeface="Nirmala UI" panose="020B0502040204020203" pitchFamily="34" charset="0"/>
                <a:cs typeface="Nirmala UI" panose="020B0502040204020203" pitchFamily="34" charset="0"/>
              </a:rPr>
              <a:t>. Il a géré le projet global au niveau de la rue de la Bourse (n°2 à n°24 - reconstitution des marquises et restauration de deux des plus ancien cafés du centre Ville – Le CIRIO et le GRAND CAFE,…) mais aussi diverses maisons ceinturant la </a:t>
            </a:r>
            <a:r>
              <a:rPr lang="fr-BE" sz="1000" b="1" i="1">
                <a:latin typeface="Nirmala UI" panose="020B0502040204020203" pitchFamily="34" charset="0"/>
                <a:ea typeface="Nirmala UI" panose="020B0502040204020203" pitchFamily="34" charset="0"/>
                <a:cs typeface="Nirmala UI" panose="020B0502040204020203" pitchFamily="34" charset="0"/>
              </a:rPr>
              <a:t>Grand Place</a:t>
            </a:r>
            <a:r>
              <a:rPr lang="fr-BE" sz="1000" i="1">
                <a:latin typeface="Nirmala UI" panose="020B0502040204020203" pitchFamily="34" charset="0"/>
                <a:ea typeface="Nirmala UI" panose="020B0502040204020203" pitchFamily="34" charset="0"/>
                <a:cs typeface="Nirmala UI" panose="020B0502040204020203" pitchFamily="34" charset="0"/>
              </a:rPr>
              <a:t> (rue au Beurre 28,30 et 32 ; Marché aux Herbes 9 &amp; 11 ou  99 ou encore Marché aux Fromages 22).</a:t>
            </a:r>
            <a:br>
              <a:rPr lang="fr-BE" sz="1000" i="1">
                <a:latin typeface="Nirmala UI" panose="020B0502040204020203" pitchFamily="34" charset="0"/>
                <a:ea typeface="Nirmala UI" panose="020B0502040204020203" pitchFamily="34" charset="0"/>
                <a:cs typeface="Nirmala UI" panose="020B0502040204020203" pitchFamily="34" charset="0"/>
              </a:rPr>
            </a:br>
            <a:br>
              <a:rPr lang="fr-BE" sz="1000" i="1">
                <a:latin typeface="Nirmala UI" panose="020B0502040204020203" pitchFamily="34" charset="0"/>
                <a:ea typeface="Nirmala UI" panose="020B0502040204020203" pitchFamily="34" charset="0"/>
                <a:cs typeface="Nirmala UI" panose="020B0502040204020203" pitchFamily="34" charset="0"/>
              </a:rPr>
            </a:br>
            <a:r>
              <a:rPr lang="fr-BE" sz="1000" i="1">
                <a:latin typeface="Nirmala UI" panose="020B0502040204020203" pitchFamily="34" charset="0"/>
                <a:ea typeface="Nirmala UI" panose="020B0502040204020203" pitchFamily="34" charset="0"/>
                <a:cs typeface="Nirmala UI" panose="020B0502040204020203" pitchFamily="34" charset="0"/>
              </a:rPr>
              <a:t>Elle est en charge de ce cours optionnel de technologie depuis 2006.</a:t>
            </a:r>
            <a:br>
              <a:rPr lang="fr-BE" sz="1000" i="1">
                <a:latin typeface="Nirmala UI" panose="020B0502040204020203" pitchFamily="34" charset="0"/>
                <a:ea typeface="Nirmala UI" panose="020B0502040204020203" pitchFamily="34" charset="0"/>
                <a:cs typeface="Nirmala UI" panose="020B0502040204020203" pitchFamily="34" charset="0"/>
              </a:rPr>
            </a:br>
            <a:br>
              <a:rPr lang="fr-BE" sz="1000" i="1">
                <a:latin typeface="Nirmala UI" panose="020B0502040204020203" pitchFamily="34" charset="0"/>
                <a:ea typeface="Nirmala UI" panose="020B0502040204020203" pitchFamily="34" charset="0"/>
                <a:cs typeface="Nirmala UI" panose="020B0502040204020203" pitchFamily="34" charset="0"/>
              </a:rPr>
            </a:br>
            <a:br>
              <a:rPr lang="fr-BE" sz="1000">
                <a:latin typeface="Nirmala UI" panose="020B0502040204020203" pitchFamily="34" charset="0"/>
                <a:ea typeface="Nirmala UI" panose="020B0502040204020203" pitchFamily="34" charset="0"/>
                <a:cs typeface="Nirmala UI" panose="020B0502040204020203" pitchFamily="34" charset="0"/>
              </a:rPr>
            </a:br>
            <a:endParaRPr lang="fr-BE" sz="1000">
              <a:latin typeface="Nirmala UI" panose="020B0502040204020203" pitchFamily="34" charset="0"/>
              <a:ea typeface="Nirmala UI" panose="020B0502040204020203" pitchFamily="34" charset="0"/>
              <a:cs typeface="Nirmala UI" panose="020B0502040204020203" pitchFamily="34" charset="0"/>
            </a:endParaRPr>
          </a:p>
        </p:txBody>
      </p:sp>
      <p:sp>
        <p:nvSpPr>
          <p:cNvPr id="6" name="Rectangle 5"/>
          <p:cNvSpPr/>
          <p:nvPr/>
        </p:nvSpPr>
        <p:spPr>
          <a:xfrm>
            <a:off x="3851920" y="457503"/>
            <a:ext cx="4104456" cy="1428083"/>
          </a:xfrm>
          <a:prstGeom prst="rect">
            <a:avLst/>
          </a:prstGeom>
        </p:spPr>
        <p:txBody>
          <a:bodyPr wrap="square">
            <a:spAutoFit/>
          </a:bodyPr>
          <a:lstStyle/>
          <a:p>
            <a:pPr lvl="0" algn="just">
              <a:spcBef>
                <a:spcPct val="20000"/>
              </a:spcBef>
              <a:defRPr/>
            </a:pPr>
            <a:r>
              <a:rPr lang="fr-FR" sz="1200" b="1">
                <a:solidFill>
                  <a:srgbClr val="00B0F0"/>
                </a:solidFill>
                <a:latin typeface="Nirmala UI" panose="020B0502040204020203" pitchFamily="34" charset="0"/>
                <a:ea typeface="Nirmala UI" panose="020B0502040204020203" pitchFamily="34" charset="0"/>
                <a:cs typeface="Nirmala UI" panose="020B0502040204020203" pitchFamily="34" charset="0"/>
              </a:rPr>
              <a:t>COURS DE TECHNOLOGIE DE LA RESTAURATION</a:t>
            </a:r>
          </a:p>
          <a:p>
            <a:pPr lvl="0" algn="just">
              <a:spcBef>
                <a:spcPct val="20000"/>
              </a:spcBef>
              <a:defRPr/>
            </a:pPr>
            <a:r>
              <a:rPr lang="fr-FR" sz="1400">
                <a:latin typeface="Nirmala UI" panose="020B0502040204020203" pitchFamily="34" charset="0"/>
                <a:ea typeface="Nirmala UI" panose="020B0502040204020203" pitchFamily="34" charset="0"/>
                <a:cs typeface="Nirmala UI" panose="020B0502040204020203" pitchFamily="34" charset="0"/>
              </a:rPr>
              <a:t>(partie 1/2)</a:t>
            </a:r>
          </a:p>
          <a:p>
            <a:pPr lvl="0" algn="just">
              <a:spcBef>
                <a:spcPct val="20000"/>
              </a:spcBef>
              <a:defRPr/>
            </a:pPr>
            <a:endParaRPr lang="fr-FR" sz="1000" b="1">
              <a:latin typeface="Nirmala UI" panose="020B0502040204020203" pitchFamily="34" charset="0"/>
              <a:ea typeface="Nirmala UI" panose="020B0502040204020203" pitchFamily="34" charset="0"/>
              <a:cs typeface="Nirmala UI" panose="020B0502040204020203" pitchFamily="34" charset="0"/>
            </a:endParaRPr>
          </a:p>
          <a:p>
            <a:pPr lvl="0" algn="just">
              <a:spcBef>
                <a:spcPct val="20000"/>
              </a:spcBef>
              <a:defRPr/>
            </a:pPr>
            <a:r>
              <a:rPr lang="fr-FR" sz="1000" b="1">
                <a:latin typeface="Nirmala UI" panose="020B0502040204020203" pitchFamily="34" charset="0"/>
                <a:ea typeface="Nirmala UI" panose="020B0502040204020203" pitchFamily="34" charset="0"/>
                <a:cs typeface="Nirmala UI" panose="020B0502040204020203" pitchFamily="34" charset="0"/>
              </a:rPr>
              <a:t>Florence DONEUX, architecte</a:t>
            </a:r>
          </a:p>
          <a:p>
            <a:pPr lvl="0" algn="just">
              <a:spcBef>
                <a:spcPct val="20000"/>
              </a:spcBef>
              <a:defRPr/>
            </a:pPr>
            <a:endParaRPr lang="fr-FR" sz="1000" b="1">
              <a:latin typeface="Nirmala UI" panose="020B0502040204020203" pitchFamily="34" charset="0"/>
              <a:ea typeface="Nirmala UI" panose="020B0502040204020203" pitchFamily="34" charset="0"/>
              <a:cs typeface="Nirmala UI" panose="020B0502040204020203" pitchFamily="34" charset="0"/>
            </a:endParaRPr>
          </a:p>
          <a:p>
            <a:pPr lvl="0" algn="just">
              <a:spcBef>
                <a:spcPct val="20000"/>
              </a:spcBef>
              <a:defRPr/>
            </a:pPr>
            <a:r>
              <a:rPr lang="fr-FR" sz="1000" b="1">
                <a:latin typeface="Nirmala UI" panose="020B0502040204020203" pitchFamily="34" charset="0"/>
                <a:ea typeface="Nirmala UI" panose="020B0502040204020203" pitchFamily="34" charset="0"/>
                <a:cs typeface="Nirmala UI" panose="020B0502040204020203" pitchFamily="34" charset="0"/>
              </a:rPr>
              <a:t>Détentrice d’un DES en Art de bâtir, Conservation et restauration du patrimoine architectural (ULB).</a:t>
            </a:r>
          </a:p>
        </p:txBody>
      </p:sp>
      <p:sp>
        <p:nvSpPr>
          <p:cNvPr id="8" name="Rectangle 7"/>
          <p:cNvSpPr/>
          <p:nvPr/>
        </p:nvSpPr>
        <p:spPr>
          <a:xfrm>
            <a:off x="3923928" y="5697797"/>
            <a:ext cx="4104456" cy="707886"/>
          </a:xfrm>
          <a:prstGeom prst="rect">
            <a:avLst/>
          </a:prstGeom>
        </p:spPr>
        <p:txBody>
          <a:bodyPr wrap="square">
            <a:spAutoFit/>
          </a:bodyPr>
          <a:lstStyle/>
          <a:p>
            <a:pPr algn="just"/>
            <a:r>
              <a:rPr lang="fr-FR" sz="1000">
                <a:solidFill>
                  <a:srgbClr val="00B0F0"/>
                </a:solidFill>
                <a:latin typeface="Museo Slab 300" panose="02000000000000000000" pitchFamily="2" charset="0"/>
              </a:rPr>
              <a:t>Ce cours de technologie a pour vocation de mettre en lumière, au travers d’exemples pratiques et de visites de chantiers, les multiples techniques à la disposition de l’architecte qui souhaite conserver, maintenir, restaurer ou reconstituer des éléments bâtis (classés ou non).</a:t>
            </a:r>
          </a:p>
        </p:txBody>
      </p:sp>
      <p:pic>
        <p:nvPicPr>
          <p:cNvPr id="7" name="Image 6">
            <a:extLst>
              <a:ext uri="{FF2B5EF4-FFF2-40B4-BE49-F238E27FC236}">
                <a16:creationId xmlns:a16="http://schemas.microsoft.com/office/drawing/2014/main" id="{C4280A93-13F9-481C-9885-0795E17F9DEE}"/>
              </a:ext>
            </a:extLst>
          </p:cNvPr>
          <p:cNvPicPr>
            <a:picLocks noChangeAspect="1"/>
          </p:cNvPicPr>
          <p:nvPr/>
        </p:nvPicPr>
        <p:blipFill>
          <a:blip r:embed="rId2"/>
          <a:stretch>
            <a:fillRect/>
          </a:stretch>
        </p:blipFill>
        <p:spPr>
          <a:xfrm>
            <a:off x="755576" y="1556792"/>
            <a:ext cx="2910891" cy="4761587"/>
          </a:xfrm>
          <a:prstGeom prst="rect">
            <a:avLst/>
          </a:prstGeom>
        </p:spPr>
      </p:pic>
    </p:spTree>
    <p:extLst>
      <p:ext uri="{BB962C8B-B14F-4D97-AF65-F5344CB8AC3E}">
        <p14:creationId xmlns:p14="http://schemas.microsoft.com/office/powerpoint/2010/main" val="3196588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2" name="Image 1">
            <a:extLst>
              <a:ext uri="{FF2B5EF4-FFF2-40B4-BE49-F238E27FC236}">
                <a16:creationId xmlns:a16="http://schemas.microsoft.com/office/drawing/2014/main" id="{0070656F-D4AF-4E3C-89C5-E7D1CBC67F14}"/>
              </a:ext>
            </a:extLst>
          </p:cNvPr>
          <p:cNvPicPr>
            <a:picLocks noChangeAspect="1"/>
          </p:cNvPicPr>
          <p:nvPr/>
        </p:nvPicPr>
        <p:blipFill>
          <a:blip r:embed="rId2"/>
          <a:stretch>
            <a:fillRect/>
          </a:stretch>
        </p:blipFill>
        <p:spPr>
          <a:xfrm>
            <a:off x="395536" y="284616"/>
            <a:ext cx="5606950" cy="6377573"/>
          </a:xfrm>
          <a:prstGeom prst="rect">
            <a:avLst/>
          </a:prstGeom>
        </p:spPr>
      </p:pic>
      <p:pic>
        <p:nvPicPr>
          <p:cNvPr id="3" name="Image 2">
            <a:extLst>
              <a:ext uri="{FF2B5EF4-FFF2-40B4-BE49-F238E27FC236}">
                <a16:creationId xmlns:a16="http://schemas.microsoft.com/office/drawing/2014/main" id="{86D03D4F-6BAC-4D37-B768-45E1E5E64E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6176" y="2718990"/>
            <a:ext cx="2761009" cy="3943199"/>
          </a:xfrm>
          <a:prstGeom prst="rect">
            <a:avLst/>
          </a:prstGeom>
        </p:spPr>
      </p:pic>
      <p:sp>
        <p:nvSpPr>
          <p:cNvPr id="4" name="ZoneTexte 3">
            <a:extLst>
              <a:ext uri="{FF2B5EF4-FFF2-40B4-BE49-F238E27FC236}">
                <a16:creationId xmlns:a16="http://schemas.microsoft.com/office/drawing/2014/main" id="{409D7098-5D8C-5D68-CD22-2F322CF4ACB7}"/>
              </a:ext>
            </a:extLst>
          </p:cNvPr>
          <p:cNvSpPr txBox="1">
            <a:spLocks noChangeArrowheads="1"/>
          </p:cNvSpPr>
          <p:nvPr/>
        </p:nvSpPr>
        <p:spPr bwMode="auto">
          <a:xfrm>
            <a:off x="7596336" y="2348880"/>
            <a:ext cx="1398101" cy="23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fr-BE" altLang="fr-FR" sz="900">
                <a:latin typeface="MS PGothic" panose="020B0600070205080204" pitchFamily="34" charset="-128"/>
                <a:ea typeface="MS PGothic" panose="020B0600070205080204" pitchFamily="34" charset="-128"/>
              </a:rPr>
              <a:t>MAISON ROOSENBOOM</a:t>
            </a:r>
          </a:p>
        </p:txBody>
      </p:sp>
    </p:spTree>
    <p:extLst>
      <p:ext uri="{BB962C8B-B14F-4D97-AF65-F5344CB8AC3E}">
        <p14:creationId xmlns:p14="http://schemas.microsoft.com/office/powerpoint/2010/main" val="32638026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p:cNvSpPr txBox="1">
            <a:spLocks noChangeArrowheads="1"/>
          </p:cNvSpPr>
          <p:nvPr/>
        </p:nvSpPr>
        <p:spPr bwMode="auto">
          <a:xfrm>
            <a:off x="456974" y="6331857"/>
            <a:ext cx="2256518" cy="2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p>
            <a:pPr eaLnBrk="0" hangingPunct="0"/>
            <a:r>
              <a:rPr lang="fr-BE" altLang="fr-FR" sz="1100">
                <a:solidFill>
                  <a:schemeClr val="bg1"/>
                </a:solidFill>
                <a:latin typeface="Museo Slab 300" pitchFamily="2" charset="0"/>
              </a:rPr>
              <a:t>CHÂTEAU CHARLE ALBERT</a:t>
            </a:r>
          </a:p>
        </p:txBody>
      </p:sp>
      <p:pic>
        <p:nvPicPr>
          <p:cNvPr id="4" name="Image 3">
            <a:extLst>
              <a:ext uri="{FF2B5EF4-FFF2-40B4-BE49-F238E27FC236}">
                <a16:creationId xmlns:a16="http://schemas.microsoft.com/office/drawing/2014/main" id="{A8AF4DA2-1561-4705-9EDB-0F94FA215D45}"/>
              </a:ext>
            </a:extLst>
          </p:cNvPr>
          <p:cNvPicPr>
            <a:picLocks noChangeAspect="1"/>
          </p:cNvPicPr>
          <p:nvPr/>
        </p:nvPicPr>
        <p:blipFill>
          <a:blip r:embed="rId2"/>
          <a:stretch>
            <a:fillRect/>
          </a:stretch>
        </p:blipFill>
        <p:spPr>
          <a:xfrm>
            <a:off x="611560" y="483827"/>
            <a:ext cx="3871612" cy="5803772"/>
          </a:xfrm>
          <a:prstGeom prst="rect">
            <a:avLst/>
          </a:prstGeom>
        </p:spPr>
      </p:pic>
      <p:pic>
        <p:nvPicPr>
          <p:cNvPr id="6" name="Image 5">
            <a:extLst>
              <a:ext uri="{FF2B5EF4-FFF2-40B4-BE49-F238E27FC236}">
                <a16:creationId xmlns:a16="http://schemas.microsoft.com/office/drawing/2014/main" id="{8218B1B4-AC38-45E5-8AF0-60AA77677E58}"/>
              </a:ext>
            </a:extLst>
          </p:cNvPr>
          <p:cNvPicPr>
            <a:picLocks noChangeAspect="1"/>
          </p:cNvPicPr>
          <p:nvPr/>
        </p:nvPicPr>
        <p:blipFill>
          <a:blip r:embed="rId3"/>
          <a:stretch>
            <a:fillRect/>
          </a:stretch>
        </p:blipFill>
        <p:spPr>
          <a:xfrm>
            <a:off x="5287758" y="1556791"/>
            <a:ext cx="3155853" cy="4730807"/>
          </a:xfrm>
          <a:prstGeom prst="rect">
            <a:avLst/>
          </a:prstGeom>
        </p:spPr>
      </p:pic>
    </p:spTree>
    <p:extLst>
      <p:ext uri="{BB962C8B-B14F-4D97-AF65-F5344CB8AC3E}">
        <p14:creationId xmlns:p14="http://schemas.microsoft.com/office/powerpoint/2010/main" val="289644408"/>
      </p:ext>
    </p:extLst>
  </p:cSld>
  <p:clrMapOvr>
    <a:masterClrMapping/>
  </p:clrMapOvr>
  <p:transition spd="med">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0A7444590A7D4D8293EDC36A60C701" ma:contentTypeVersion="10" ma:contentTypeDescription="Crée un document." ma:contentTypeScope="" ma:versionID="ec7e201608a78bcbedeca8b351e5b2d0">
  <xsd:schema xmlns:xsd="http://www.w3.org/2001/XMLSchema" xmlns:xs="http://www.w3.org/2001/XMLSchema" xmlns:p="http://schemas.microsoft.com/office/2006/metadata/properties" xmlns:ns3="ce580259-245f-43a0-8105-f06216b5e44a" targetNamespace="http://schemas.microsoft.com/office/2006/metadata/properties" ma:root="true" ma:fieldsID="1532d94da643088fe28aef42e2de6a02" ns3:_="">
    <xsd:import namespace="ce580259-245f-43a0-8105-f06216b5e4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80259-245f-43a0-8105-f06216b5e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5FE9C6-7C31-4B36-AE2D-F19A88CAA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80259-245f-43a0-8105-f06216b5e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BDE1D9-C321-4C22-978E-6994520D0F15}">
  <ds:schemaRef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schemas.microsoft.com/office/2006/documentManagement/types"/>
    <ds:schemaRef ds:uri="ce580259-245f-43a0-8105-f06216b5e44a"/>
    <ds:schemaRef ds:uri="http://www.w3.org/XML/1998/namespace"/>
  </ds:schemaRefs>
</ds:datastoreItem>
</file>

<file path=customXml/itemProps3.xml><?xml version="1.0" encoding="utf-8"?>
<ds:datastoreItem xmlns:ds="http://schemas.openxmlformats.org/officeDocument/2006/customXml" ds:itemID="{19A931D6-1482-4A62-83A0-918C2EBDC3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8911</TotalTime>
  <Words>1146</Words>
  <Application>Microsoft Macintosh PowerPoint</Application>
  <PresentationFormat>Affichage à l'écran (4:3)</PresentationFormat>
  <Paragraphs>124</Paragraphs>
  <Slides>37</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37</vt:i4>
      </vt:variant>
    </vt:vector>
  </HeadingPairs>
  <TitlesOfParts>
    <vt:vector size="48" baseType="lpstr">
      <vt:lpstr>Microsoft YaHei UI Light</vt:lpstr>
      <vt:lpstr>MS PGothic</vt:lpstr>
      <vt:lpstr>Arial</vt:lpstr>
      <vt:lpstr>Calibri</vt:lpstr>
      <vt:lpstr>Calibri Light</vt:lpstr>
      <vt:lpstr>Museo Slab 300</vt:lpstr>
      <vt:lpstr>museo-slab</vt:lpstr>
      <vt:lpstr>Myriad Pro</vt:lpstr>
      <vt:lpstr>Nirmala UI</vt:lpstr>
      <vt:lpstr>Times New Roman</vt:lpstr>
      <vt:lpstr>Thème Office</vt:lpstr>
      <vt:lpstr>PATRIMOINE &amp; RESTAURATION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Florence Doneux</dc:creator>
  <cp:lastModifiedBy>JEREMY BRAKEL</cp:lastModifiedBy>
  <cp:revision>65</cp:revision>
  <cp:lastPrinted>2022-09-12T07:13:30Z</cp:lastPrinted>
  <dcterms:created xsi:type="dcterms:W3CDTF">2017-09-08T13:41:22Z</dcterms:created>
  <dcterms:modified xsi:type="dcterms:W3CDTF">2025-09-05T10:42:52Z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0x010100890A7444590A7D4D8293EDC36A60C701</vt:lpwstr>
  </property>
</Properties>
</file>