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9" r:id="rId15"/>
    <p:sldId id="372" r:id="rId16"/>
    <p:sldId id="390" r:id="rId17"/>
    <p:sldId id="388" r:id="rId18"/>
    <p:sldId id="368" r:id="rId19"/>
    <p:sldId id="392" r:id="rId20"/>
    <p:sldId id="391" r:id="rId21"/>
    <p:sldId id="384" r:id="rId22"/>
    <p:sldId id="343" r:id="rId23"/>
    <p:sldId id="336" r:id="rId24"/>
    <p:sldId id="365" r:id="rId25"/>
    <p:sldId id="286" r:id="rId26"/>
    <p:sldId id="327" r:id="rId27"/>
    <p:sldId id="325" r:id="rId28"/>
    <p:sldId id="373" r:id="rId29"/>
    <p:sldId id="375" r:id="rId30"/>
    <p:sldId id="374" r:id="rId31"/>
    <p:sldId id="377" r:id="rId32"/>
    <p:sldId id="378" r:id="rId33"/>
    <p:sldId id="379" r:id="rId34"/>
    <p:sldId id="380" r:id="rId35"/>
    <p:sldId id="352" r:id="rId36"/>
    <p:sldId id="353" r:id="rId37"/>
    <p:sldId id="314" r:id="rId38"/>
    <p:sldId id="381" r:id="rId39"/>
    <p:sldId id="328" r:id="rId40"/>
    <p:sldId id="382" r:id="rId41"/>
    <p:sldId id="287" r:id="rId42"/>
    <p:sldId id="344" r:id="rId43"/>
    <p:sldId id="306" r:id="rId44"/>
    <p:sldId id="329" r:id="rId45"/>
    <p:sldId id="330" r:id="rId46"/>
    <p:sldId id="332" r:id="rId47"/>
    <p:sldId id="331" r:id="rId48"/>
    <p:sldId id="333" r:id="rId49"/>
    <p:sldId id="334" r:id="rId50"/>
    <p:sldId id="335" r:id="rId51"/>
    <p:sldId id="337" r:id="rId52"/>
    <p:sldId id="339" r:id="rId53"/>
    <p:sldId id="340" r:id="rId54"/>
    <p:sldId id="347" r:id="rId55"/>
    <p:sldId id="342" r:id="rId56"/>
    <p:sldId id="341" r:id="rId57"/>
    <p:sldId id="348" r:id="rId58"/>
    <p:sldId id="288" r:id="rId59"/>
    <p:sldId id="349" r:id="rId60"/>
    <p:sldId id="351" r:id="rId61"/>
    <p:sldId id="356" r:id="rId62"/>
    <p:sldId id="346" r:id="rId63"/>
    <p:sldId id="354" r:id="rId64"/>
    <p:sldId id="355" r:id="rId65"/>
    <p:sldId id="357" r:id="rId66"/>
    <p:sldId id="358" r:id="rId67"/>
    <p:sldId id="360" r:id="rId68"/>
    <p:sldId id="359" r:id="rId69"/>
    <p:sldId id="394" r:id="rId70"/>
    <p:sldId id="362" r:id="rId71"/>
    <p:sldId id="363" r:id="rId72"/>
    <p:sldId id="345" r:id="rId73"/>
    <p:sldId id="393" r:id="rId7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30D62D-DECA-6D87-61C9-15BEDD20752D}" v="48" dt="2025-09-15T10:44:53.689"/>
    <p1510:client id="{955626ED-19A3-745A-D8B8-1FA07C1F8832}" v="132" dt="2025-09-15T10:15:42.643"/>
    <p1510:client id="{9B3D9ACE-CF0B-1AC7-B78A-C3DB9521FE90}" v="78" dt="2025-09-15T10:31:33.453"/>
    <p1510:client id="{B7C0A73B-AC5E-316C-E39B-4C2C2DCA9785}" v="24" dt="2025-09-15T10:40:18.672"/>
    <p1510:client id="{CC8CE37A-C6E9-56DA-7F03-FEA93079A8E3}" v="773" dt="2025-09-15T09:46:28.803"/>
    <p1510:client id="{EE4FE1BC-D7AD-3B44-B68A-3C04A5A345A6}" v="1" dt="2025-09-15T10:53:58.0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8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microsoft.com/office/2015/10/relationships/revisionInfo" Target="revisionInfo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15/09/2025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0491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15/09/2025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2787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15/09/2025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2177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15/09/2025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1795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15/09/2025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6923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15/09/2025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7632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15/09/2025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1866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15/09/2025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5854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15/09/2025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0201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15/09/2025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6407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15/09/2025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0903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8941B0-F4D5-4460-BCAD-F7E2B41A8257}" type="datetimeFigureOut">
              <a:rPr lang="fr-FR" smtClean="0"/>
              <a:t>15/09/2025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112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59D8ADC-EC68-DA29-FEBC-AF4BBA4E2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99419"/>
            <a:ext cx="12198145" cy="893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0890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DACFA72-4BA5-8E83-484D-EED36C2C5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fr-FR">
                <a:latin typeface="Arial"/>
                <a:cs typeface="Arial"/>
              </a:rPr>
              <a:t>Une pratique critique... </a:t>
            </a:r>
            <a:endParaRPr lang="en-US">
              <a:latin typeface="Arial"/>
              <a:cs typeface="Arial"/>
            </a:endParaRPr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1649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463BE2C-FEF3-0D3C-1CAF-7A05C860F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r-FR"/>
              <a:t>Pratiques critiques est un projet pédagogique créé en 2021 par</a:t>
            </a:r>
          </a:p>
          <a:p>
            <a:pPr marL="0" indent="0">
              <a:buNone/>
            </a:pPr>
            <a:r>
              <a:rPr lang="fr-FR" sz="2600"/>
              <a:t>Antoine Wang, Carlo Goncalves, Carlo Menon, </a:t>
            </a:r>
            <a:endParaRPr lang="fr-FR"/>
          </a:p>
          <a:p>
            <a:pPr marL="0" indent="0">
              <a:buNone/>
            </a:pPr>
            <a:r>
              <a:rPr lang="fr-FR" sz="2600"/>
              <a:t>Jean-Sébastien de </a:t>
            </a:r>
            <a:r>
              <a:rPr lang="fr-FR" sz="2600" err="1"/>
              <a:t>Harven</a:t>
            </a:r>
            <a:r>
              <a:rPr lang="fr-FR" sz="2600"/>
              <a:t>, Sara Crémer, </a:t>
            </a:r>
            <a:endParaRPr lang="fr-FR"/>
          </a:p>
          <a:p>
            <a:pPr marL="0" indent="0">
              <a:buNone/>
            </a:pPr>
            <a:r>
              <a:rPr lang="fr-FR" sz="2600"/>
              <a:t>Jean-Didier </a:t>
            </a:r>
            <a:r>
              <a:rPr lang="fr-FR" sz="2600" err="1"/>
              <a:t>Bergilez</a:t>
            </a:r>
            <a:r>
              <a:rPr lang="fr-FR" sz="2600"/>
              <a:t> , Vincent </a:t>
            </a:r>
            <a:r>
              <a:rPr lang="fr-FR" sz="2600" err="1"/>
              <a:t>Brunetta</a:t>
            </a:r>
            <a:r>
              <a:rPr lang="fr-FR" sz="2600"/>
              <a:t>.</a:t>
            </a:r>
            <a:endParaRPr lang="fr-FR"/>
          </a:p>
          <a:p>
            <a:pPr marL="0" indent="0">
              <a:buNone/>
            </a:pPr>
            <a:endParaRPr lang="fr-FR"/>
          </a:p>
          <a:p>
            <a:pPr marL="0" indent="0">
              <a:buNone/>
            </a:pPr>
            <a:endParaRPr lang="fr-FR"/>
          </a:p>
          <a:p>
            <a:pPr marL="0" indent="0">
              <a:buNone/>
            </a:pPr>
            <a:endParaRPr lang="fr-FR"/>
          </a:p>
          <a:p>
            <a:pPr marL="0" indent="0">
              <a:buNone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46268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32AF4-6922-0232-0120-32F67F19D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06ED46-6AE4-0021-C7BC-BEE52B0E1B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r-FR"/>
              <a:t>PC 2526</a:t>
            </a:r>
          </a:p>
          <a:p>
            <a:pPr marL="0" indent="0">
              <a:buNone/>
            </a:pPr>
            <a:endParaRPr lang="fr-FR"/>
          </a:p>
          <a:p>
            <a:pPr marL="0" indent="0">
              <a:buNone/>
            </a:pPr>
            <a:r>
              <a:rPr lang="fr-FR"/>
              <a:t>Q1 Carlo Menon + Jean-Sébastien de </a:t>
            </a:r>
            <a:r>
              <a:rPr lang="fr-FR" err="1"/>
              <a:t>Harven</a:t>
            </a:r>
            <a:endParaRPr lang="fr-FR"/>
          </a:p>
          <a:p>
            <a:pPr marL="0" indent="0">
              <a:buNone/>
            </a:pPr>
            <a:r>
              <a:rPr lang="fr-FR"/>
              <a:t>Q2 Sara Crémer + Carlo Goncalves</a:t>
            </a:r>
          </a:p>
          <a:p>
            <a:pPr marL="0" indent="0">
              <a:buNone/>
            </a:pPr>
            <a:endParaRPr lang="fr-FR"/>
          </a:p>
          <a:p>
            <a:pPr marL="0" indent="0">
              <a:buNone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4417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0AFA2C-013A-D48B-BCE4-A1DE31AFC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73E5121-4922-EAD1-8F38-7CFA142A1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Espace réservé du contenu 3" descr="Une image contenant intérieur, habits, personne, homme&#10;&#10;Le contenu généré par l’IA peut être incorrect.">
            <a:extLst>
              <a:ext uri="{FF2B5EF4-FFF2-40B4-BE49-F238E27FC236}">
                <a16:creationId xmlns:a16="http://schemas.microsoft.com/office/drawing/2014/main" id="{83C2E9D5-A882-0E44-E02B-C6FB398791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33591951-ED70-F668-DBE7-268EC0D0CD9B}"/>
              </a:ext>
            </a:extLst>
          </p:cNvPr>
          <p:cNvSpPr txBox="1">
            <a:spLocks/>
          </p:cNvSpPr>
          <p:nvPr/>
        </p:nvSpPr>
        <p:spPr>
          <a:xfrm>
            <a:off x="6258232" y="1370883"/>
            <a:ext cx="10515600" cy="10452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3200">
                <a:solidFill>
                  <a:schemeClr val="bg1"/>
                </a:solidFill>
              </a:rPr>
              <a:t>L'atelier comme environnement </a:t>
            </a:r>
          </a:p>
        </p:txBody>
      </p:sp>
    </p:spTree>
    <p:extLst>
      <p:ext uri="{BB962C8B-B14F-4D97-AF65-F5344CB8AC3E}">
        <p14:creationId xmlns:p14="http://schemas.microsoft.com/office/powerpoint/2010/main" val="1983589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737470-8974-F188-4AB1-1179B4053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8D5D6C8-3A74-F522-5949-1A9B53026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0B2EC01A-CE8A-E107-F454-CEF3DE7FDAA3}"/>
              </a:ext>
            </a:extLst>
          </p:cNvPr>
          <p:cNvSpPr txBox="1">
            <a:spLocks/>
          </p:cNvSpPr>
          <p:nvPr/>
        </p:nvSpPr>
        <p:spPr>
          <a:xfrm>
            <a:off x="6258232" y="1370883"/>
            <a:ext cx="5796117" cy="37982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sz="3200"/>
              <a:t>L'atelier comme environnement</a:t>
            </a:r>
          </a:p>
          <a:p>
            <a:pPr marL="0" indent="0" algn="r">
              <a:buNone/>
            </a:pPr>
            <a:r>
              <a:rPr lang="fr-FR" sz="3200"/>
              <a:t>Des outils communs</a:t>
            </a:r>
          </a:p>
          <a:p>
            <a:pPr marL="0" indent="0" algn="r">
              <a:buNone/>
            </a:pPr>
            <a:endParaRPr lang="fr-FR" sz="3200"/>
          </a:p>
          <a:p>
            <a:pPr marL="0" indent="0" algn="r">
              <a:buNone/>
            </a:pPr>
            <a:endParaRPr lang="fr-FR" sz="3200"/>
          </a:p>
        </p:txBody>
      </p:sp>
    </p:spTree>
    <p:extLst>
      <p:ext uri="{BB962C8B-B14F-4D97-AF65-F5344CB8AC3E}">
        <p14:creationId xmlns:p14="http://schemas.microsoft.com/office/powerpoint/2010/main" val="1235300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6BCC79F-3EEC-4486-6AE0-D9ACDF64C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36786"/>
            <a:ext cx="10515600" cy="3540177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endParaRPr lang="fr-FR"/>
          </a:p>
          <a:p>
            <a:r>
              <a:rPr lang="fr-FR"/>
              <a:t>Lexique </a:t>
            </a:r>
          </a:p>
          <a:p>
            <a:r>
              <a:rPr lang="fr-FR"/>
              <a:t>Calendrier de remise régulière</a:t>
            </a:r>
          </a:p>
          <a:p>
            <a:r>
              <a:rPr lang="fr-FR"/>
              <a:t>Club</a:t>
            </a:r>
          </a:p>
          <a:p>
            <a:r>
              <a:rPr lang="fr-FR"/>
              <a:t>Gouvernance partagée</a:t>
            </a:r>
          </a:p>
          <a:p>
            <a:r>
              <a:rPr lang="fr-FR"/>
              <a:t>Critique croisée </a:t>
            </a:r>
          </a:p>
          <a:p>
            <a:r>
              <a:rPr lang="fr-FR"/>
              <a:t>RR</a:t>
            </a:r>
          </a:p>
          <a:p>
            <a:r>
              <a:rPr lang="fr-FR"/>
              <a:t>...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58FEEC51-E095-18D6-E70E-209CADC1973D}"/>
              </a:ext>
            </a:extLst>
          </p:cNvPr>
          <p:cNvSpPr txBox="1">
            <a:spLocks/>
          </p:cNvSpPr>
          <p:nvPr/>
        </p:nvSpPr>
        <p:spPr>
          <a:xfrm>
            <a:off x="6258232" y="1370883"/>
            <a:ext cx="5796117" cy="37982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sz="3200"/>
              <a:t>L'atelier comme environnement</a:t>
            </a:r>
          </a:p>
          <a:p>
            <a:pPr marL="0" indent="0" algn="r">
              <a:buNone/>
            </a:pPr>
            <a:r>
              <a:rPr lang="fr-FR" sz="3200"/>
              <a:t>Des outils communs</a:t>
            </a:r>
          </a:p>
          <a:p>
            <a:pPr marL="0" indent="0" algn="r">
              <a:buNone/>
            </a:pPr>
            <a:endParaRPr lang="fr-FR" sz="3200"/>
          </a:p>
          <a:p>
            <a:pPr marL="0" indent="0" algn="r">
              <a:buNone/>
            </a:pPr>
            <a:endParaRPr lang="fr-FR" sz="3200"/>
          </a:p>
        </p:txBody>
      </p:sp>
    </p:spTree>
    <p:extLst>
      <p:ext uri="{BB962C8B-B14F-4D97-AF65-F5344CB8AC3E}">
        <p14:creationId xmlns:p14="http://schemas.microsoft.com/office/powerpoint/2010/main" val="4253112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2A398C14-763C-7233-4D34-5D28CCCD48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9" y="0"/>
            <a:ext cx="13934906" cy="19682951"/>
          </a:xfrm>
          <a:prstGeom prst="rect">
            <a:avLst/>
          </a:prstGeom>
        </p:spPr>
      </p:pic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691EFA36-5C7E-77CF-EA19-109D9B0E7037}"/>
              </a:ext>
            </a:extLst>
          </p:cNvPr>
          <p:cNvSpPr txBox="1">
            <a:spLocks/>
          </p:cNvSpPr>
          <p:nvPr/>
        </p:nvSpPr>
        <p:spPr>
          <a:xfrm>
            <a:off x="838200" y="2636786"/>
            <a:ext cx="10515600" cy="354017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fr-FR"/>
          </a:p>
          <a:p>
            <a:r>
              <a:rPr lang="fr-FR" b="1"/>
              <a:t>Lexique </a:t>
            </a:r>
          </a:p>
          <a:p>
            <a:r>
              <a:rPr lang="fr-FR"/>
              <a:t>Calendrier de remise régulière</a:t>
            </a:r>
          </a:p>
          <a:p>
            <a:r>
              <a:rPr lang="fr-FR"/>
              <a:t>Club</a:t>
            </a:r>
          </a:p>
          <a:p>
            <a:r>
              <a:rPr lang="fr-FR"/>
              <a:t>Gouvernance partagée</a:t>
            </a:r>
          </a:p>
          <a:p>
            <a:r>
              <a:rPr lang="fr-FR"/>
              <a:t>RR</a:t>
            </a:r>
          </a:p>
          <a:p>
            <a:r>
              <a:rPr lang="fr-FR"/>
              <a:t>Critique croisée </a:t>
            </a:r>
          </a:p>
          <a:p>
            <a:r>
              <a:rPr lang="fr-FR"/>
              <a:t>...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EB12EF5E-84B6-B2CB-B826-B970E0A29E34}"/>
              </a:ext>
            </a:extLst>
          </p:cNvPr>
          <p:cNvSpPr txBox="1">
            <a:spLocks/>
          </p:cNvSpPr>
          <p:nvPr/>
        </p:nvSpPr>
        <p:spPr>
          <a:xfrm>
            <a:off x="6258232" y="1370883"/>
            <a:ext cx="5796117" cy="37982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sz="3200"/>
              <a:t>L'atelier comme environnement</a:t>
            </a:r>
          </a:p>
          <a:p>
            <a:pPr marL="0" indent="0" algn="r">
              <a:buNone/>
            </a:pPr>
            <a:r>
              <a:rPr lang="fr-FR" sz="3200"/>
              <a:t>Des outils communs</a:t>
            </a:r>
          </a:p>
          <a:p>
            <a:pPr marL="0" indent="0" algn="r">
              <a:buNone/>
            </a:pPr>
            <a:endParaRPr lang="fr-FR" sz="3200"/>
          </a:p>
          <a:p>
            <a:pPr marL="0" indent="0" algn="r">
              <a:buNone/>
            </a:pPr>
            <a:endParaRPr lang="fr-FR" sz="3200"/>
          </a:p>
        </p:txBody>
      </p:sp>
    </p:spTree>
    <p:extLst>
      <p:ext uri="{BB962C8B-B14F-4D97-AF65-F5344CB8AC3E}">
        <p14:creationId xmlns:p14="http://schemas.microsoft.com/office/powerpoint/2010/main" val="3809154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écriture manuscrite, Police, nombre&#10;&#10;Le contenu généré par l’IA peut être incorrect.">
            <a:extLst>
              <a:ext uri="{FF2B5EF4-FFF2-40B4-BE49-F238E27FC236}">
                <a16:creationId xmlns:a16="http://schemas.microsoft.com/office/drawing/2014/main" id="{ABFFCDD5-4716-1A5B-1E26-4C70EF242A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5859" y="0"/>
            <a:ext cx="7780283" cy="6858000"/>
          </a:xfrm>
          <a:prstGeom prst="rect">
            <a:avLst/>
          </a:prstGeom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F9E93516-C21F-9FAB-1D2E-3A81CDBCF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36786"/>
            <a:ext cx="10515600" cy="3540177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endParaRPr lang="fr-FR"/>
          </a:p>
          <a:p>
            <a:r>
              <a:rPr lang="fr-FR"/>
              <a:t>Lexique </a:t>
            </a:r>
          </a:p>
          <a:p>
            <a:r>
              <a:rPr lang="fr-FR" b="1"/>
              <a:t>Calendrier de remise régulière</a:t>
            </a:r>
          </a:p>
          <a:p>
            <a:r>
              <a:rPr lang="fr-FR"/>
              <a:t>Club</a:t>
            </a:r>
          </a:p>
          <a:p>
            <a:r>
              <a:rPr lang="fr-FR"/>
              <a:t>Gouvernance partagée</a:t>
            </a:r>
          </a:p>
          <a:p>
            <a:r>
              <a:rPr lang="fr-FR" sz="2600"/>
              <a:t>RR</a:t>
            </a:r>
            <a:endParaRPr lang="fr-FR"/>
          </a:p>
          <a:p>
            <a:r>
              <a:rPr lang="fr-FR"/>
              <a:t>Critique croisée </a:t>
            </a:r>
          </a:p>
          <a:p>
            <a:r>
              <a:rPr lang="fr-FR"/>
              <a:t>...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11CA87EA-9981-5FC1-4CB3-66C45F7BF8F7}"/>
              </a:ext>
            </a:extLst>
          </p:cNvPr>
          <p:cNvSpPr txBox="1">
            <a:spLocks/>
          </p:cNvSpPr>
          <p:nvPr/>
        </p:nvSpPr>
        <p:spPr>
          <a:xfrm>
            <a:off x="6258232" y="1370883"/>
            <a:ext cx="5796117" cy="37982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sz="3200"/>
              <a:t>L'atelier comme environnement</a:t>
            </a:r>
          </a:p>
          <a:p>
            <a:pPr marL="0" indent="0" algn="r">
              <a:buNone/>
            </a:pPr>
            <a:r>
              <a:rPr lang="fr-FR" sz="3200"/>
              <a:t>Des outils communs</a:t>
            </a:r>
          </a:p>
          <a:p>
            <a:pPr marL="0" indent="0" algn="r">
              <a:buNone/>
            </a:pPr>
            <a:endParaRPr lang="fr-FR" sz="3200"/>
          </a:p>
          <a:p>
            <a:pPr marL="0" indent="0" algn="r">
              <a:buNone/>
            </a:pPr>
            <a:endParaRPr lang="fr-FR" sz="3200"/>
          </a:p>
        </p:txBody>
      </p:sp>
    </p:spTree>
    <p:extLst>
      <p:ext uri="{BB962C8B-B14F-4D97-AF65-F5344CB8AC3E}">
        <p14:creationId xmlns:p14="http://schemas.microsoft.com/office/powerpoint/2010/main" val="25157375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écriture manuscrite, lettre, livre&#10;&#10;Le contenu généré par l’IA peut être incorrect.">
            <a:extLst>
              <a:ext uri="{FF2B5EF4-FFF2-40B4-BE49-F238E27FC236}">
                <a16:creationId xmlns:a16="http://schemas.microsoft.com/office/drawing/2014/main" id="{DC56427D-6C72-1EB6-A4D9-6452D7EC1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77"/>
            <a:ext cx="12192000" cy="6852646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2C1E49-4834-400E-27A9-44BBEFA69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36786"/>
            <a:ext cx="10515600" cy="3540177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endParaRPr lang="fr-FR">
              <a:solidFill>
                <a:schemeClr val="bg1"/>
              </a:solidFill>
            </a:endParaRPr>
          </a:p>
          <a:p>
            <a:r>
              <a:rPr lang="fr-FR">
                <a:solidFill>
                  <a:schemeClr val="bg1"/>
                </a:solidFill>
              </a:rPr>
              <a:t>Lexique </a:t>
            </a:r>
          </a:p>
          <a:p>
            <a:r>
              <a:rPr lang="fr-FR">
                <a:solidFill>
                  <a:schemeClr val="bg1"/>
                </a:solidFill>
              </a:rPr>
              <a:t>Calendrier de remise régulière</a:t>
            </a:r>
          </a:p>
          <a:p>
            <a:r>
              <a:rPr lang="fr-FR" b="1">
                <a:solidFill>
                  <a:schemeClr val="bg1"/>
                </a:solidFill>
              </a:rPr>
              <a:t>Club</a:t>
            </a:r>
          </a:p>
          <a:p>
            <a:r>
              <a:rPr lang="fr-FR">
                <a:solidFill>
                  <a:schemeClr val="bg1"/>
                </a:solidFill>
              </a:rPr>
              <a:t>Gouvernance partagée</a:t>
            </a:r>
          </a:p>
          <a:p>
            <a:r>
              <a:rPr lang="fr-FR" sz="3100">
                <a:solidFill>
                  <a:schemeClr val="bg1"/>
                </a:solidFill>
              </a:rPr>
              <a:t>RR</a:t>
            </a:r>
            <a:endParaRPr lang="fr-FR">
              <a:solidFill>
                <a:schemeClr val="bg1"/>
              </a:solidFill>
            </a:endParaRPr>
          </a:p>
          <a:p>
            <a:r>
              <a:rPr lang="fr-FR">
                <a:solidFill>
                  <a:schemeClr val="bg1"/>
                </a:solidFill>
              </a:rPr>
              <a:t>Critique croisée</a:t>
            </a:r>
          </a:p>
          <a:p>
            <a:endParaRPr lang="fr-FR">
              <a:solidFill>
                <a:schemeClr val="bg1"/>
              </a:solidFill>
            </a:endParaRPr>
          </a:p>
          <a:p>
            <a:r>
              <a:rPr lang="fr-FR">
                <a:solidFill>
                  <a:schemeClr val="bg1"/>
                </a:solidFill>
              </a:rPr>
              <a:t>...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C0F69D59-2C95-A696-B605-56A693DCC76E}"/>
              </a:ext>
            </a:extLst>
          </p:cNvPr>
          <p:cNvSpPr txBox="1">
            <a:spLocks/>
          </p:cNvSpPr>
          <p:nvPr/>
        </p:nvSpPr>
        <p:spPr>
          <a:xfrm>
            <a:off x="6258232" y="1370883"/>
            <a:ext cx="5796117" cy="37982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sz="3200">
                <a:solidFill>
                  <a:schemeClr val="bg1"/>
                </a:solidFill>
              </a:rPr>
              <a:t>L'atelier comme environnement</a:t>
            </a:r>
          </a:p>
          <a:p>
            <a:pPr marL="0" indent="0" algn="r">
              <a:buNone/>
            </a:pPr>
            <a:r>
              <a:rPr lang="fr-FR" sz="3200" b="1">
                <a:solidFill>
                  <a:schemeClr val="bg1"/>
                </a:solidFill>
              </a:rPr>
              <a:t>Des outils communs</a:t>
            </a:r>
          </a:p>
          <a:p>
            <a:pPr marL="0" indent="0" algn="r">
              <a:buNone/>
            </a:pPr>
            <a:endParaRPr lang="fr-FR" sz="3200">
              <a:solidFill>
                <a:schemeClr val="bg1"/>
              </a:solidFill>
            </a:endParaRPr>
          </a:p>
          <a:p>
            <a:pPr marL="0" indent="0" algn="r">
              <a:buNone/>
            </a:pPr>
            <a:endParaRPr lang="fr-FR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6629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D2467D-323B-CCCB-5D08-6BCCC1888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intérieur, capture d’écran, mur, art&#10;&#10;Le contenu généré par l’IA peut être incorrect.">
            <a:extLst>
              <a:ext uri="{FF2B5EF4-FFF2-40B4-BE49-F238E27FC236}">
                <a16:creationId xmlns:a16="http://schemas.microsoft.com/office/drawing/2014/main" id="{E17DD08A-65C0-7A2B-9E67-B49A43D3F7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EC405A2B-FF20-1D86-AC91-1292FA094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36786"/>
            <a:ext cx="10515600" cy="354017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endParaRPr lang="fr-FR">
              <a:solidFill>
                <a:schemeClr val="bg1"/>
              </a:solidFill>
            </a:endParaRPr>
          </a:p>
          <a:p>
            <a:r>
              <a:rPr lang="fr-FR">
                <a:solidFill>
                  <a:schemeClr val="bg1"/>
                </a:solidFill>
              </a:rPr>
              <a:t>Lexique </a:t>
            </a:r>
          </a:p>
          <a:p>
            <a:r>
              <a:rPr lang="fr-FR">
                <a:solidFill>
                  <a:schemeClr val="bg1"/>
                </a:solidFill>
              </a:rPr>
              <a:t>Calendrier de remise régulière</a:t>
            </a:r>
          </a:p>
          <a:p>
            <a:r>
              <a:rPr lang="fr-FR">
                <a:solidFill>
                  <a:schemeClr val="bg1"/>
                </a:solidFill>
              </a:rPr>
              <a:t>Club</a:t>
            </a:r>
          </a:p>
          <a:p>
            <a:r>
              <a:rPr lang="fr-FR" b="1">
                <a:solidFill>
                  <a:schemeClr val="bg1"/>
                </a:solidFill>
              </a:rPr>
              <a:t>Gouvernance partagée</a:t>
            </a:r>
          </a:p>
          <a:p>
            <a:r>
              <a:rPr lang="fr-FR">
                <a:solidFill>
                  <a:schemeClr val="bg1"/>
                </a:solidFill>
              </a:rPr>
              <a:t>Critique croisée </a:t>
            </a:r>
          </a:p>
          <a:p>
            <a:r>
              <a:rPr lang="fr-FR">
                <a:solidFill>
                  <a:schemeClr val="bg1"/>
                </a:solidFill>
              </a:rPr>
              <a:t>...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54E37C25-0B8A-7E6B-661A-C5101048CF3B}"/>
              </a:ext>
            </a:extLst>
          </p:cNvPr>
          <p:cNvSpPr txBox="1">
            <a:spLocks/>
          </p:cNvSpPr>
          <p:nvPr/>
        </p:nvSpPr>
        <p:spPr>
          <a:xfrm>
            <a:off x="6258232" y="1370883"/>
            <a:ext cx="5796117" cy="37982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sz="3200">
                <a:solidFill>
                  <a:schemeClr val="bg1"/>
                </a:solidFill>
              </a:rPr>
              <a:t>L'atelier comme environnement</a:t>
            </a:r>
          </a:p>
          <a:p>
            <a:pPr marL="0" indent="0" algn="r">
              <a:buNone/>
            </a:pPr>
            <a:r>
              <a:rPr lang="fr-FR" sz="3200">
                <a:solidFill>
                  <a:schemeClr val="bg1"/>
                </a:solidFill>
              </a:rPr>
              <a:t>Des outils communs</a:t>
            </a:r>
          </a:p>
          <a:p>
            <a:pPr marL="0" indent="0" algn="r">
              <a:buNone/>
            </a:pPr>
            <a:endParaRPr lang="fr-FR" sz="3200">
              <a:solidFill>
                <a:schemeClr val="bg1"/>
              </a:solidFill>
            </a:endParaRPr>
          </a:p>
          <a:p>
            <a:pPr marL="0" indent="0" algn="r">
              <a:buNone/>
            </a:pPr>
            <a:endParaRPr lang="fr-FR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126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>
                <a:latin typeface="Arial"/>
                <a:cs typeface="Arial"/>
              </a:rPr>
              <a:t>Pratiques critiques </a:t>
            </a:r>
            <a:br>
              <a:rPr lang="fr-FR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>
                <a:latin typeface="Arial"/>
                <a:cs typeface="Arial"/>
              </a:rPr>
              <a:t>2025-2026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07336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EF926-2ECB-951C-5422-9D08B9A27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78670-F9F1-2731-ECD4-448E3653C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19/09/2025</a:t>
            </a:r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BF7B4A-D04A-E0D7-8075-39C0C1312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20</a:t>
            </a:fld>
            <a:endParaRPr lang="fr-FR"/>
          </a:p>
        </p:txBody>
      </p:sp>
      <p:pic>
        <p:nvPicPr>
          <p:cNvPr id="13" name="Picture 12" descr="Several colorful papers on a table&#10;&#10;Description automatically generated">
            <a:extLst>
              <a:ext uri="{FF2B5EF4-FFF2-40B4-BE49-F238E27FC236}">
                <a16:creationId xmlns:a16="http://schemas.microsoft.com/office/drawing/2014/main" id="{C4FD714D-86D5-43D8-5A77-E0FCE59B69F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523596" y="-1522367"/>
            <a:ext cx="9144808" cy="12191999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FA9A691-1835-295E-417A-A92BDFF8E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36786"/>
            <a:ext cx="10515600" cy="3540177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endParaRPr lang="fr-FR">
              <a:solidFill>
                <a:schemeClr val="bg1"/>
              </a:solidFill>
            </a:endParaRPr>
          </a:p>
          <a:p>
            <a:r>
              <a:rPr lang="fr-FR">
                <a:solidFill>
                  <a:schemeClr val="bg1"/>
                </a:solidFill>
              </a:rPr>
              <a:t>Lexique </a:t>
            </a:r>
          </a:p>
          <a:p>
            <a:r>
              <a:rPr lang="fr-FR">
                <a:solidFill>
                  <a:schemeClr val="bg1"/>
                </a:solidFill>
              </a:rPr>
              <a:t>Calendrier de remise régulière</a:t>
            </a:r>
          </a:p>
          <a:p>
            <a:r>
              <a:rPr lang="fr-FR">
                <a:solidFill>
                  <a:schemeClr val="bg1"/>
                </a:solidFill>
              </a:rPr>
              <a:t>Club</a:t>
            </a:r>
          </a:p>
          <a:p>
            <a:r>
              <a:rPr lang="fr-FR">
                <a:solidFill>
                  <a:schemeClr val="bg1"/>
                </a:solidFill>
              </a:rPr>
              <a:t>Gouvernance partagée</a:t>
            </a:r>
          </a:p>
          <a:p>
            <a:r>
              <a:rPr lang="fr-FR" b="1">
                <a:solidFill>
                  <a:schemeClr val="bg1"/>
                </a:solidFill>
              </a:rPr>
              <a:t>RR</a:t>
            </a:r>
          </a:p>
          <a:p>
            <a:r>
              <a:rPr lang="fr-FR">
                <a:solidFill>
                  <a:schemeClr val="bg1"/>
                </a:solidFill>
              </a:rPr>
              <a:t>Critique croisée </a:t>
            </a:r>
          </a:p>
          <a:p>
            <a:r>
              <a:rPr lang="fr-FR">
                <a:solidFill>
                  <a:schemeClr val="bg1"/>
                </a:solidFill>
              </a:rPr>
              <a:t>...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3680786C-7921-347A-E5F5-936C626C8ED2}"/>
              </a:ext>
            </a:extLst>
          </p:cNvPr>
          <p:cNvSpPr txBox="1">
            <a:spLocks/>
          </p:cNvSpPr>
          <p:nvPr/>
        </p:nvSpPr>
        <p:spPr>
          <a:xfrm>
            <a:off x="6258232" y="1370883"/>
            <a:ext cx="5796117" cy="37982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sz="3200">
                <a:solidFill>
                  <a:schemeClr val="bg1"/>
                </a:solidFill>
              </a:rPr>
              <a:t>L'atelier comme environnement</a:t>
            </a:r>
          </a:p>
          <a:p>
            <a:pPr marL="0" indent="0" algn="r">
              <a:buNone/>
            </a:pPr>
            <a:r>
              <a:rPr lang="fr-FR" sz="3200">
                <a:solidFill>
                  <a:schemeClr val="bg1"/>
                </a:solidFill>
              </a:rPr>
              <a:t>Des outils communs</a:t>
            </a:r>
          </a:p>
          <a:p>
            <a:pPr marL="0" indent="0" algn="r">
              <a:buNone/>
            </a:pPr>
            <a:endParaRPr lang="fr-FR" sz="3200">
              <a:solidFill>
                <a:schemeClr val="bg1"/>
              </a:solidFill>
            </a:endParaRPr>
          </a:p>
          <a:p>
            <a:pPr marL="0" indent="0" algn="r">
              <a:buNone/>
            </a:pPr>
            <a:endParaRPr lang="fr-FR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4908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D2E5AC-0A79-69E5-AEE3-3205E59F7F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fr-FR"/>
              <a:t>Le projet consiste à mettre en place une pratique critique</a:t>
            </a:r>
          </a:p>
          <a:p>
            <a:pPr marL="0" indent="0" algn="ctr">
              <a:buNone/>
            </a:pPr>
            <a:endParaRPr lang="fr-FR"/>
          </a:p>
          <a:p>
            <a:pPr marL="0" indent="0" algn="ctr">
              <a:buNone/>
            </a:pPr>
            <a:endParaRPr lang="fr-FR"/>
          </a:p>
          <a:p>
            <a:pPr marL="0" indent="0" algn="ctr">
              <a:buNone/>
            </a:pPr>
            <a:r>
              <a:rPr lang="fr-FR"/>
              <a:t>Enquête - Controverse - Proposition</a:t>
            </a:r>
          </a:p>
        </p:txBody>
      </p:sp>
    </p:spTree>
    <p:extLst>
      <p:ext uri="{BB962C8B-B14F-4D97-AF65-F5344CB8AC3E}">
        <p14:creationId xmlns:p14="http://schemas.microsoft.com/office/powerpoint/2010/main" val="8258467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CE4B8CD-5D4F-2BBA-7534-F102411426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r-FR"/>
              <a:t>Des enquêtes indicielles </a:t>
            </a:r>
          </a:p>
        </p:txBody>
      </p:sp>
    </p:spTree>
    <p:extLst>
      <p:ext uri="{BB962C8B-B14F-4D97-AF65-F5344CB8AC3E}">
        <p14:creationId xmlns:p14="http://schemas.microsoft.com/office/powerpoint/2010/main" val="17667665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AE7717-2329-7BF9-9688-7CDE7E72E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5DA0B2A0-FCA4-C42E-F7AE-86A8FB916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" y="-145774"/>
            <a:ext cx="12197747" cy="862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9659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D2590-22B8-19E2-259F-233AB42FE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ce réservé du contenu 3">
            <a:extLst>
              <a:ext uri="{FF2B5EF4-FFF2-40B4-BE49-F238E27FC236}">
                <a16:creationId xmlns:a16="http://schemas.microsoft.com/office/drawing/2014/main" id="{C0E06401-F20C-265F-0755-246BD95FD7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751" y="447563"/>
            <a:ext cx="2693316" cy="358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6030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E279F-B68B-34F0-B72B-86C9CE562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, croquis, texte, art&#10;&#10;Le contenu généré par l’IA peut être incorrect.">
            <a:extLst>
              <a:ext uri="{FF2B5EF4-FFF2-40B4-BE49-F238E27FC236}">
                <a16:creationId xmlns:a16="http://schemas.microsoft.com/office/drawing/2014/main" id="{D0959E31-063B-B7F2-3BFD-117C294578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8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3052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6352A6-9CAD-C004-F036-383E40D6F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du contenu 3" descr="Une image contenant mammifère, bois, renne, élan&#10;&#10;Le contenu généré par l’IA peut être incorrect.">
            <a:extLst>
              <a:ext uri="{FF2B5EF4-FFF2-40B4-BE49-F238E27FC236}">
                <a16:creationId xmlns:a16="http://schemas.microsoft.com/office/drawing/2014/main" id="{694DE54C-2A72-D016-C0E7-9CD8792154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751" y="887481"/>
            <a:ext cx="3808821" cy="5081047"/>
          </a:xfrm>
          <a:prstGeom prst="rect">
            <a:avLst/>
          </a:prstGeom>
        </p:spPr>
      </p:pic>
      <p:pic>
        <p:nvPicPr>
          <p:cNvPr id="3" name="Image 2" descr="Une image contenant dessin, croquis, texte, art&#10;&#10;Le contenu généré par l’IA peut être incorrect.">
            <a:extLst>
              <a:ext uri="{FF2B5EF4-FFF2-40B4-BE49-F238E27FC236}">
                <a16:creationId xmlns:a16="http://schemas.microsoft.com/office/drawing/2014/main" id="{617ED64A-71D9-6741-7B94-CB9F88B8E5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8" y="0"/>
            <a:ext cx="5143500" cy="6858000"/>
          </a:xfrm>
          <a:prstGeom prst="rect">
            <a:avLst/>
          </a:prstGeom>
        </p:spPr>
      </p:pic>
      <p:pic>
        <p:nvPicPr>
          <p:cNvPr id="13" name="Image 12" descr="Une image contenant texte, dessin, croquis, encre&#10;&#10;Le contenu généré par l’IA peut être incorrect.">
            <a:extLst>
              <a:ext uri="{FF2B5EF4-FFF2-40B4-BE49-F238E27FC236}">
                <a16:creationId xmlns:a16="http://schemas.microsoft.com/office/drawing/2014/main" id="{C5A8A469-A378-96CF-3E74-5390451D6C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0629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8072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CE06B-01C3-5825-4DEF-E920D0F4E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du contenu 3" descr="Une image contenant mammifère, bois, renne, élan&#10;&#10;Le contenu généré par l’IA peut être incorrect.">
            <a:extLst>
              <a:ext uri="{FF2B5EF4-FFF2-40B4-BE49-F238E27FC236}">
                <a16:creationId xmlns:a16="http://schemas.microsoft.com/office/drawing/2014/main" id="{BA76FF2B-FCEF-500D-A6F5-914E71007A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751" y="887481"/>
            <a:ext cx="3808821" cy="5081047"/>
          </a:xfrm>
          <a:prstGeom prst="rect">
            <a:avLst/>
          </a:prstGeom>
        </p:spPr>
      </p:pic>
      <p:pic>
        <p:nvPicPr>
          <p:cNvPr id="3" name="Image 2" descr="Une image contenant dessin, croquis, texte, art&#10;&#10;Le contenu généré par l’IA peut être incorrect.">
            <a:extLst>
              <a:ext uri="{FF2B5EF4-FFF2-40B4-BE49-F238E27FC236}">
                <a16:creationId xmlns:a16="http://schemas.microsoft.com/office/drawing/2014/main" id="{066D7C12-A85A-D013-E86C-BEB2D63944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8" y="0"/>
            <a:ext cx="5143500" cy="6858000"/>
          </a:xfrm>
          <a:prstGeom prst="rect">
            <a:avLst/>
          </a:prstGeom>
        </p:spPr>
      </p:pic>
      <p:pic>
        <p:nvPicPr>
          <p:cNvPr id="13" name="Image 12" descr="Une image contenant texte, dessin, croquis, encre&#10;&#10;Le contenu généré par l’IA peut être incorrect.">
            <a:extLst>
              <a:ext uri="{FF2B5EF4-FFF2-40B4-BE49-F238E27FC236}">
                <a16:creationId xmlns:a16="http://schemas.microsoft.com/office/drawing/2014/main" id="{5A2E5514-5D4D-5D8A-7EB0-6D71F78A11D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0629" y="0"/>
            <a:ext cx="5143500" cy="6858000"/>
          </a:xfrm>
          <a:prstGeom prst="rect">
            <a:avLst/>
          </a:prstGeom>
        </p:spPr>
      </p:pic>
      <p:pic>
        <p:nvPicPr>
          <p:cNvPr id="15" name="Image 14" descr="Une image contenant texte, écriture manuscrite, tableau blanc, Post-it&#10;&#10;Le contenu généré par l’IA peut être incorrect.">
            <a:extLst>
              <a:ext uri="{FF2B5EF4-FFF2-40B4-BE49-F238E27FC236}">
                <a16:creationId xmlns:a16="http://schemas.microsoft.com/office/drawing/2014/main" id="{39BB07FE-9E58-F3BF-0AAD-5847691989D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9328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1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E0B96-A9AD-E5D8-87E0-BAF3A6F69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du contenu 3" descr="Une image contenant mammifère, bois, renne, élan&#10;&#10;Le contenu généré par l’IA peut être incorrect.">
            <a:extLst>
              <a:ext uri="{FF2B5EF4-FFF2-40B4-BE49-F238E27FC236}">
                <a16:creationId xmlns:a16="http://schemas.microsoft.com/office/drawing/2014/main" id="{2487B1BE-2ED3-4953-D5EA-73651136DD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751" y="887481"/>
            <a:ext cx="3808821" cy="5081047"/>
          </a:xfrm>
          <a:prstGeom prst="rect">
            <a:avLst/>
          </a:prstGeom>
        </p:spPr>
      </p:pic>
      <p:pic>
        <p:nvPicPr>
          <p:cNvPr id="3" name="Image 2" descr="Une image contenant dessin, croquis, texte, art&#10;&#10;Le contenu généré par l’IA peut être incorrect.">
            <a:extLst>
              <a:ext uri="{FF2B5EF4-FFF2-40B4-BE49-F238E27FC236}">
                <a16:creationId xmlns:a16="http://schemas.microsoft.com/office/drawing/2014/main" id="{CA2AF808-1462-E80D-ED8D-55484B36FC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8" y="0"/>
            <a:ext cx="5143500" cy="6858000"/>
          </a:xfrm>
          <a:prstGeom prst="rect">
            <a:avLst/>
          </a:prstGeom>
        </p:spPr>
      </p:pic>
      <p:pic>
        <p:nvPicPr>
          <p:cNvPr id="13" name="Image 12" descr="Une image contenant texte, dessin, croquis, encre&#10;&#10;Le contenu généré par l’IA peut être incorrect.">
            <a:extLst>
              <a:ext uri="{FF2B5EF4-FFF2-40B4-BE49-F238E27FC236}">
                <a16:creationId xmlns:a16="http://schemas.microsoft.com/office/drawing/2014/main" id="{26EECCA7-ADFA-98C5-CFC5-E94995926A9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0629" y="0"/>
            <a:ext cx="5143500" cy="6858000"/>
          </a:xfrm>
          <a:prstGeom prst="rect">
            <a:avLst/>
          </a:prstGeom>
        </p:spPr>
      </p:pic>
      <p:pic>
        <p:nvPicPr>
          <p:cNvPr id="15" name="Image 14" descr="Une image contenant texte, écriture manuscrite, tableau blanc, Post-it&#10;&#10;Le contenu généré par l’IA peut être incorrect.">
            <a:extLst>
              <a:ext uri="{FF2B5EF4-FFF2-40B4-BE49-F238E27FC236}">
                <a16:creationId xmlns:a16="http://schemas.microsoft.com/office/drawing/2014/main" id="{A26DE506-E1D9-E12F-A226-3B586DAB281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9328" y="0"/>
            <a:ext cx="5143500" cy="6858000"/>
          </a:xfrm>
          <a:prstGeom prst="rect">
            <a:avLst/>
          </a:prstGeom>
        </p:spPr>
      </p:pic>
      <p:pic>
        <p:nvPicPr>
          <p:cNvPr id="4" name="Image 3" descr="Une image contenant dessin, croquis, Papier photographique, peinture&#10;&#10;Le contenu généré par l’IA peut être incorrect.">
            <a:extLst>
              <a:ext uri="{FF2B5EF4-FFF2-40B4-BE49-F238E27FC236}">
                <a16:creationId xmlns:a16="http://schemas.microsoft.com/office/drawing/2014/main" id="{A6FF23AC-DBB0-3EE8-5E96-F74B91ADC23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906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7637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FF38D5-BD8C-10B9-BC22-30BD44A79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du contenu 3" descr="Une image contenant mammifère, bois, renne, élan&#10;&#10;Le contenu généré par l’IA peut être incorrect.">
            <a:extLst>
              <a:ext uri="{FF2B5EF4-FFF2-40B4-BE49-F238E27FC236}">
                <a16:creationId xmlns:a16="http://schemas.microsoft.com/office/drawing/2014/main" id="{D854B414-364D-8250-AB89-7E3B50F9B9D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751" y="887481"/>
            <a:ext cx="3808821" cy="5081047"/>
          </a:xfrm>
          <a:prstGeom prst="rect">
            <a:avLst/>
          </a:prstGeom>
        </p:spPr>
      </p:pic>
      <p:pic>
        <p:nvPicPr>
          <p:cNvPr id="3" name="Image 2" descr="Une image contenant dessin, croquis, texte, art&#10;&#10;Le contenu généré par l’IA peut être incorrect.">
            <a:extLst>
              <a:ext uri="{FF2B5EF4-FFF2-40B4-BE49-F238E27FC236}">
                <a16:creationId xmlns:a16="http://schemas.microsoft.com/office/drawing/2014/main" id="{8C239BA5-C9B7-27D1-5CAD-2202F02900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8" y="0"/>
            <a:ext cx="5143500" cy="6858000"/>
          </a:xfrm>
          <a:prstGeom prst="rect">
            <a:avLst/>
          </a:prstGeom>
        </p:spPr>
      </p:pic>
      <p:pic>
        <p:nvPicPr>
          <p:cNvPr id="13" name="Image 12" descr="Une image contenant texte, dessin, croquis, encre&#10;&#10;Le contenu généré par l’IA peut être incorrect.">
            <a:extLst>
              <a:ext uri="{FF2B5EF4-FFF2-40B4-BE49-F238E27FC236}">
                <a16:creationId xmlns:a16="http://schemas.microsoft.com/office/drawing/2014/main" id="{B642A179-F1E4-77BF-2780-42C3E3369C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0629" y="0"/>
            <a:ext cx="5143500" cy="6858000"/>
          </a:xfrm>
          <a:prstGeom prst="rect">
            <a:avLst/>
          </a:prstGeom>
        </p:spPr>
      </p:pic>
      <p:pic>
        <p:nvPicPr>
          <p:cNvPr id="15" name="Image 14" descr="Une image contenant texte, écriture manuscrite, tableau blanc, Post-it&#10;&#10;Le contenu généré par l’IA peut être incorrect.">
            <a:extLst>
              <a:ext uri="{FF2B5EF4-FFF2-40B4-BE49-F238E27FC236}">
                <a16:creationId xmlns:a16="http://schemas.microsoft.com/office/drawing/2014/main" id="{8C5CC0A4-F88D-819F-0723-12F2EB4D085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9328" y="0"/>
            <a:ext cx="5143500" cy="6858000"/>
          </a:xfrm>
          <a:prstGeom prst="rect">
            <a:avLst/>
          </a:prstGeom>
        </p:spPr>
      </p:pic>
      <p:pic>
        <p:nvPicPr>
          <p:cNvPr id="4" name="Image 3" descr="Une image contenant dessin, croquis, Papier photographique, peinture&#10;&#10;Le contenu généré par l’IA peut être incorrect.">
            <a:extLst>
              <a:ext uri="{FF2B5EF4-FFF2-40B4-BE49-F238E27FC236}">
                <a16:creationId xmlns:a16="http://schemas.microsoft.com/office/drawing/2014/main" id="{A91B48C1-442C-8F5A-2417-55AAE49757C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906" y="0"/>
            <a:ext cx="5143500" cy="6858000"/>
          </a:xfrm>
          <a:prstGeom prst="rect">
            <a:avLst/>
          </a:prstGeom>
        </p:spPr>
      </p:pic>
      <p:pic>
        <p:nvPicPr>
          <p:cNvPr id="5" name="Image 4" descr="Une image contenant texte, Impression, intérieur, musique&#10;&#10;Le contenu généré par l’IA peut être incorrect.">
            <a:extLst>
              <a:ext uri="{FF2B5EF4-FFF2-40B4-BE49-F238E27FC236}">
                <a16:creationId xmlns:a16="http://schemas.microsoft.com/office/drawing/2014/main" id="{665BC26A-1FD7-6EBC-3B1D-7906AF7AA15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0310" y="18514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426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F67955-957B-6987-CCF0-797FD4C6E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DA0DBF-C1D5-F42C-F983-C64F86C58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r-FR">
                <a:latin typeface="Arial"/>
                <a:cs typeface="Arial"/>
              </a:rPr>
              <a:t>Pratiques critiques est un environnement pédagogique qui place au centre de ses préoccupations la dimension critique des pratiques de l’espace. L’atelier propose aux </a:t>
            </a:r>
            <a:r>
              <a:rPr lang="fr-FR" err="1">
                <a:latin typeface="Arial"/>
                <a:cs typeface="Arial"/>
              </a:rPr>
              <a:t>étudiant·es</a:t>
            </a:r>
            <a:r>
              <a:rPr lang="fr-FR">
                <a:latin typeface="Arial"/>
                <a:cs typeface="Arial"/>
              </a:rPr>
              <a:t> de réfléchir et d’agir en termes de pratiques critiques, envisageant le champ de l’architecture et des architectes de manière ouverte, spéculative, socialement engagée, historiquement ancrée et localement située. </a:t>
            </a:r>
            <a:endParaRPr lang="en-US">
              <a:latin typeface="Arial"/>
              <a:cs typeface="Arial"/>
            </a:endParaRPr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63605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CD3FB70-49BF-C725-0459-023680B673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2401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Espace réservé du contenu 4" descr="Une image contenant fenêtre, Rectangle, intérieur, art&#10;&#10;Le contenu généré par l’IA peut être incorrect.">
            <a:extLst>
              <a:ext uri="{FF2B5EF4-FFF2-40B4-BE49-F238E27FC236}">
                <a16:creationId xmlns:a16="http://schemas.microsoft.com/office/drawing/2014/main" id="{D8EED365-00EC-82AF-6869-A666C5EDB7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6789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3D0970-0EB8-FF07-AEBB-1FAAA67FD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Une image contenant croquis, Rectangle, dessin, conception&#10;&#10;Le contenu généré par l’IA peut être incorrect.">
            <a:extLst>
              <a:ext uri="{FF2B5EF4-FFF2-40B4-BE49-F238E27FC236}">
                <a16:creationId xmlns:a16="http://schemas.microsoft.com/office/drawing/2014/main" id="{BF224FD6-ED23-DFC2-E288-17F85B8288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2679"/>
            <a:ext cx="12198145" cy="624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3727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Une image contenant croquis, dessin, Dessin d’enfant, charrette à bras&#10;&#10;Le contenu généré par l’IA peut être incorrect.">
            <a:extLst>
              <a:ext uri="{FF2B5EF4-FFF2-40B4-BE49-F238E27FC236}">
                <a16:creationId xmlns:a16="http://schemas.microsoft.com/office/drawing/2014/main" id="{023411A9-63F3-B22D-6416-8F7D2BD975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4277" y="643467"/>
            <a:ext cx="3941529" cy="5571066"/>
          </a:xfrm>
          <a:prstGeom prst="rect">
            <a:avLst/>
          </a:prstGeom>
        </p:spPr>
      </p:pic>
      <p:pic>
        <p:nvPicPr>
          <p:cNvPr id="5" name="Image 4" descr="Une image contenant dessin, Dessin d’enfant, croquis&#10;&#10;Le contenu généré par l’IA peut être incorrect.">
            <a:extLst>
              <a:ext uri="{FF2B5EF4-FFF2-40B4-BE49-F238E27FC236}">
                <a16:creationId xmlns:a16="http://schemas.microsoft.com/office/drawing/2014/main" id="{9E6C1E5C-BF75-A522-75DA-AD5CF03903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192" y="643467"/>
            <a:ext cx="394152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5230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91B162-6F62-69E0-D3CE-028D9ACEA5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Dessin d’enfant, dessin, peinture, mosaïque&#10;&#10;Le contenu généré par l’IA peut être incorrect.">
            <a:extLst>
              <a:ext uri="{FF2B5EF4-FFF2-40B4-BE49-F238E27FC236}">
                <a16:creationId xmlns:a16="http://schemas.microsoft.com/office/drawing/2014/main" id="{74F98F20-9D74-17A8-420F-EBA2020AD32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8379" y="279605"/>
            <a:ext cx="4458315" cy="629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7262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BEE77C-BD9E-7528-5E5F-C74E925BC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Une image contenant texte, Dessin d’enfant, origami, Arts créatifs&#10;&#10;Le contenu généré par l’IA peut être incorrect.">
            <a:extLst>
              <a:ext uri="{FF2B5EF4-FFF2-40B4-BE49-F238E27FC236}">
                <a16:creationId xmlns:a16="http://schemas.microsoft.com/office/drawing/2014/main" id="{0D834B55-F35A-9E5B-0F4D-39CFE88D5C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3802" y="1254125"/>
            <a:ext cx="616439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6215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E0AC2-1958-6B0B-53C5-EEFE813C9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mur, intérieur&#10;&#10;Le contenu généré par l’IA peut être incorrect.">
            <a:extLst>
              <a:ext uri="{FF2B5EF4-FFF2-40B4-BE49-F238E27FC236}">
                <a16:creationId xmlns:a16="http://schemas.microsoft.com/office/drawing/2014/main" id="{80E84BAE-481B-AD78-5FC9-CCF92DF5C9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489" y="-1490603"/>
            <a:ext cx="12229138" cy="919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5509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reçu, texte, lettre, carte&#10;&#10;Le contenu généré par l’IA peut être incorrect.">
            <a:extLst>
              <a:ext uri="{FF2B5EF4-FFF2-40B4-BE49-F238E27FC236}">
                <a16:creationId xmlns:a16="http://schemas.microsoft.com/office/drawing/2014/main" id="{B952C416-78FF-2D22-40DD-910C3104CA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6850" y="643466"/>
            <a:ext cx="4178300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196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E475833-BECE-2F50-81CB-BFC1C549C0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r-FR"/>
              <a:t>Problématiser une controverse au moyen d'un "objet-monstre" </a:t>
            </a:r>
          </a:p>
        </p:txBody>
      </p:sp>
    </p:spTree>
    <p:extLst>
      <p:ext uri="{BB962C8B-B14F-4D97-AF65-F5344CB8AC3E}">
        <p14:creationId xmlns:p14="http://schemas.microsoft.com/office/powerpoint/2010/main" val="21793495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66CB320-EA1F-53D5-ED29-B07BFB2E3C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99773"/>
            <a:ext cx="12192000" cy="455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622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8307D8-C73A-507F-4F02-DEC5CBAC2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01A64D7-6034-7E07-8BA3-ADE431D356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fr-FR">
                <a:latin typeface="Arial"/>
                <a:cs typeface="Arial"/>
              </a:rPr>
              <a:t>Une pratique critique est une pratique active, informée, ouverte, engagée, spéculative et basée sur une définition élargie et poreuse de la culture architecturale.</a:t>
            </a:r>
            <a:endParaRPr lang="en-US">
              <a:latin typeface="Arial"/>
              <a:cs typeface="Arial"/>
            </a:endParaRPr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87370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rte, noir et blanc&#10;&#10;Le contenu généré par l’IA peut être incorrect.">
            <a:extLst>
              <a:ext uri="{FF2B5EF4-FFF2-40B4-BE49-F238E27FC236}">
                <a16:creationId xmlns:a16="http://schemas.microsoft.com/office/drawing/2014/main" id="{B4085A12-9672-18E7-2098-8BC94A630A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6896" y="643466"/>
            <a:ext cx="5758208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9646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2B6822-BB08-BD9C-F594-DB8DC783D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 1" descr="Une image contenant croquis, dessin, carte, montagne&#10;&#10;Le contenu généré par l’IA peut être incorrect.">
            <a:extLst>
              <a:ext uri="{FF2B5EF4-FFF2-40B4-BE49-F238E27FC236}">
                <a16:creationId xmlns:a16="http://schemas.microsoft.com/office/drawing/2014/main" id="{4CF54267-E8F6-3C24-CBD9-76DDB17253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3710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C2776A-DB78-AC9A-B7A9-A12F700CE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intérieur, mur, sol, pièce&#10;&#10;Le contenu généré par l’IA peut être incorrect.">
            <a:extLst>
              <a:ext uri="{FF2B5EF4-FFF2-40B4-BE49-F238E27FC236}">
                <a16:creationId xmlns:a16="http://schemas.microsoft.com/office/drawing/2014/main" id="{3DBC934F-72E4-B170-301F-BA8DBAA9E1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2155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109B86-41DE-4FA9-7C8A-135A10776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mur, intérieur, décoration d’intérieur, pièce&#10;&#10;Le contenu généré par l’IA peut être incorrect.">
            <a:extLst>
              <a:ext uri="{FF2B5EF4-FFF2-40B4-BE49-F238E27FC236}">
                <a16:creationId xmlns:a16="http://schemas.microsoft.com/office/drawing/2014/main" id="{A310137C-EBCC-40FA-79B5-1F6ADEB36E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3186" y="643467"/>
            <a:ext cx="4192227" cy="5571066"/>
          </a:xfrm>
          <a:prstGeom prst="rect">
            <a:avLst/>
          </a:prstGeom>
        </p:spPr>
      </p:pic>
      <p:pic>
        <p:nvPicPr>
          <p:cNvPr id="3" name="Image 2" descr="Une image contenant chaussures, meubles, habits, intérieur&#10;&#10;Le contenu généré par l’IA peut être incorrect.">
            <a:extLst>
              <a:ext uri="{FF2B5EF4-FFF2-40B4-BE49-F238E27FC236}">
                <a16:creationId xmlns:a16="http://schemas.microsoft.com/office/drawing/2014/main" id="{E014C4D1-9AA5-3B3B-935B-8698C48C83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6585" y="643467"/>
            <a:ext cx="419222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2291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Visage humain, art, femme&#10;&#10;Le contenu généré par l’IA peut être incorrect.">
            <a:extLst>
              <a:ext uri="{FF2B5EF4-FFF2-40B4-BE49-F238E27FC236}">
                <a16:creationId xmlns:a16="http://schemas.microsoft.com/office/drawing/2014/main" id="{5AA577A6-0E61-A02B-BC93-F313BC726E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6850" y="643466"/>
            <a:ext cx="4178300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5046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78F7AC-257C-01F4-ED2D-AAB3A7C41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homme, personne, avion&#10;&#10;Le contenu généré par l’IA peut être incorrect.">
            <a:extLst>
              <a:ext uri="{FF2B5EF4-FFF2-40B4-BE49-F238E27FC236}">
                <a16:creationId xmlns:a16="http://schemas.microsoft.com/office/drawing/2014/main" id="{085500D4-D039-E92E-5C40-5CCB0F692F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310466" y="1339850"/>
            <a:ext cx="5571067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3961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7C438E-BB1C-3FFB-A517-8579A89DD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 1" descr="Une image contenant mur, aquarium, intérieur, léger&#10;&#10;Le contenu généré par l’IA peut être incorrect.">
            <a:extLst>
              <a:ext uri="{FF2B5EF4-FFF2-40B4-BE49-F238E27FC236}">
                <a16:creationId xmlns:a16="http://schemas.microsoft.com/office/drawing/2014/main" id="{371884AC-8124-E090-5EB8-83669D2731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0413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CA8D2F-FCED-E8C3-16B8-32B91F25C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6767DBE-170A-080D-A237-37345E0DD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aquarium, intérieur, poisson, fenêtre&#10;&#10;Le contenu généré par l’IA peut être incorrect.">
            <a:extLst>
              <a:ext uri="{FF2B5EF4-FFF2-40B4-BE49-F238E27FC236}">
                <a16:creationId xmlns:a16="http://schemas.microsoft.com/office/drawing/2014/main" id="{2F8D42B8-91E9-B890-9CDF-6032DCB507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054" y="-652020"/>
            <a:ext cx="6117603" cy="816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1608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1965D1-1B3B-00B8-11AF-AA4243344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roquis, dessin, peinture, art&#10;&#10;Le contenu généré par l’IA peut être incorrect.">
            <a:extLst>
              <a:ext uri="{FF2B5EF4-FFF2-40B4-BE49-F238E27FC236}">
                <a16:creationId xmlns:a16="http://schemas.microsoft.com/office/drawing/2014/main" id="{A9381A6F-FF23-A3B8-8BBC-105922193E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0150" y="643467"/>
            <a:ext cx="4178299" cy="557106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1E5294C-A654-AC96-BD8E-54E2EC424F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3549" y="643467"/>
            <a:ext cx="41782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7323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5010C2-DA3A-F59D-7600-062443E5F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personne, habits, plein air, rouge&#10;&#10;Le contenu généré par l’IA peut être incorrect.">
            <a:extLst>
              <a:ext uri="{FF2B5EF4-FFF2-40B4-BE49-F238E27FC236}">
                <a16:creationId xmlns:a16="http://schemas.microsoft.com/office/drawing/2014/main" id="{CB4CDADD-5DC2-377C-7C9B-56B8F78C1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955" y="643466"/>
            <a:ext cx="7428089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79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DBB2B3-8A14-C827-B776-1F232445A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13996C2-3544-2844-19D3-AABADF9E13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r-FR">
                <a:latin typeface="Arial"/>
                <a:cs typeface="Arial"/>
              </a:rPr>
              <a:t>Une pratique critique a un caractère exploratoire, toujours en mouvement, en devenir et en tension avec sa réalité contemporaine.</a:t>
            </a:r>
            <a:endParaRPr lang="en-US">
              <a:latin typeface="Arial"/>
              <a:cs typeface="Arial"/>
            </a:endParaRPr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69368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141228-3D7A-0240-2E37-80501D0D2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intérieur, plafond, mur, Revêtement de sol&#10;&#10;Le contenu généré par l’IA peut être incorrect.">
            <a:extLst>
              <a:ext uri="{FF2B5EF4-FFF2-40B4-BE49-F238E27FC236}">
                <a16:creationId xmlns:a16="http://schemas.microsoft.com/office/drawing/2014/main" id="{C8E5A391-8546-7F15-E5F1-AAB6C05E48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9957" y="643467"/>
            <a:ext cx="3718686" cy="557106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672D2AF-B43C-F157-26DB-5705A72EF4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3549" y="643467"/>
            <a:ext cx="41782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6166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du contenu 9" descr="Une image contenant silhouette, personnes, métro, intérieur&#10;&#10;Le contenu généré par l’IA peut être incorrect.">
            <a:extLst>
              <a:ext uri="{FF2B5EF4-FFF2-40B4-BE49-F238E27FC236}">
                <a16:creationId xmlns:a16="http://schemas.microsoft.com/office/drawing/2014/main" id="{DF890FCC-36AA-D944-973C-F5FC914E83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1774" y="688820"/>
            <a:ext cx="8248453" cy="547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2305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CF668B-9AAC-719B-2F35-AA26C9BC7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intérieur, mur, ordinateur, personne&#10;&#10;Le contenu généré par l’IA peut être incorrect.">
            <a:extLst>
              <a:ext uri="{FF2B5EF4-FFF2-40B4-BE49-F238E27FC236}">
                <a16:creationId xmlns:a16="http://schemas.microsoft.com/office/drawing/2014/main" id="{0B982A45-5A03-17D7-0D3B-FE073C28B93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67" y="1444625"/>
            <a:ext cx="5291666" cy="3968749"/>
          </a:xfrm>
          <a:prstGeom prst="rect">
            <a:avLst/>
          </a:prstGeom>
        </p:spPr>
      </p:pic>
      <p:pic>
        <p:nvPicPr>
          <p:cNvPr id="4" name="Image 3" descr="Une image contenant télévision, Appareil de présentation, peinture, mur&#10;&#10;Le contenu généré par l’IA peut être incorrect.">
            <a:extLst>
              <a:ext uri="{FF2B5EF4-FFF2-40B4-BE49-F238E27FC236}">
                <a16:creationId xmlns:a16="http://schemas.microsoft.com/office/drawing/2014/main" id="{99E0F03C-00F5-F5CD-736B-7FAE9F4C16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865" y="1444625"/>
            <a:ext cx="5291667" cy="396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80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147AF5-2481-A7F7-8BD0-76AE1E727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F278F2B-383B-E2F7-0EBB-96E6E2853DB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568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ce réservé du contenu 3" descr="Une image contenant capture d’écran, léger, nuit, art&#10;&#10;Le contenu généré par l’IA peut être incorrect.">
            <a:extLst>
              <a:ext uri="{FF2B5EF4-FFF2-40B4-BE49-F238E27FC236}">
                <a16:creationId xmlns:a16="http://schemas.microsoft.com/office/drawing/2014/main" id="{BDC793BA-E141-356A-6C82-18A004C217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0" cy="686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1591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534EC7-6946-C034-3CF3-11E9418D7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r-FR"/>
              <a:t>Proposition </a:t>
            </a:r>
            <a:r>
              <a:rPr lang="fr-FR" i="1"/>
              <a:t>architecturale </a:t>
            </a:r>
          </a:p>
        </p:txBody>
      </p:sp>
    </p:spTree>
    <p:extLst>
      <p:ext uri="{BB962C8B-B14F-4D97-AF65-F5344CB8AC3E}">
        <p14:creationId xmlns:p14="http://schemas.microsoft.com/office/powerpoint/2010/main" val="12848122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Espace réservé du contenu 3" descr="Une image contenant art, écriture manuscrite, Rectangle&#10;&#10;Le contenu généré par l’IA peut être incorrect.">
            <a:extLst>
              <a:ext uri="{FF2B5EF4-FFF2-40B4-BE49-F238E27FC236}">
                <a16:creationId xmlns:a16="http://schemas.microsoft.com/office/drawing/2014/main" id="{86851473-A97C-44C3-C1A8-094A074017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6650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Espace réservé du contenu 3" descr="Une image contenant texte, intérieur, reçu, fenêtre&#10;&#10;Le contenu généré par l’IA peut être incorrect.">
            <a:extLst>
              <a:ext uri="{FF2B5EF4-FFF2-40B4-BE49-F238E27FC236}">
                <a16:creationId xmlns:a16="http://schemas.microsoft.com/office/drawing/2014/main" id="{91FFB21E-7EA9-E9E2-65CF-6917A7F343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3343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roquis, dessin, diagramme, Dessin au trait&#10;&#10;Le contenu généré par l’IA peut être incorrect.">
            <a:extLst>
              <a:ext uri="{FF2B5EF4-FFF2-40B4-BE49-F238E27FC236}">
                <a16:creationId xmlns:a16="http://schemas.microsoft.com/office/drawing/2014/main" id="{FA98E266-99F2-376D-2202-3F095BB21C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47686" y="-220656"/>
            <a:ext cx="5745484" cy="6435189"/>
          </a:xfrm>
          <a:prstGeom prst="rect">
            <a:avLst/>
          </a:prstGeom>
        </p:spPr>
      </p:pic>
      <p:pic>
        <p:nvPicPr>
          <p:cNvPr id="4" name="Espace réservé du contenu 3" descr="Une image contenant bâtiment, mur, brique, plein air&#10;&#10;Le contenu généré par l’IA peut être incorrect.">
            <a:extLst>
              <a:ext uri="{FF2B5EF4-FFF2-40B4-BE49-F238E27FC236}">
                <a16:creationId xmlns:a16="http://schemas.microsoft.com/office/drawing/2014/main" id="{99582557-AE3D-CC1A-DC75-73F9ACF6AA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561939" y="952972"/>
            <a:ext cx="5571066" cy="495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290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Une image contenant dessin, croquis, noir et blanc, maison&#10;&#10;Le contenu généré par l’IA peut être incorrect.">
            <a:extLst>
              <a:ext uri="{FF2B5EF4-FFF2-40B4-BE49-F238E27FC236}">
                <a16:creationId xmlns:a16="http://schemas.microsoft.com/office/drawing/2014/main" id="{7089ECC5-9DA2-B840-176F-F1A36B6F46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6189" y="1372394"/>
            <a:ext cx="581962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191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22E323-7B64-E748-9FEF-7BAB8A8B7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4EFA25F-09B0-C7A3-5DA5-6EF3EFE1E1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r-FR">
                <a:latin typeface="Arial"/>
                <a:cs typeface="Arial"/>
              </a:rPr>
              <a:t>Une pratique critique assume ses désirs, donne envie, provoque un questionnement.</a:t>
            </a:r>
            <a:endParaRPr lang="en-US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lang="fr-FR"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r-FR">
                <a:latin typeface="Arial"/>
                <a:cs typeface="Arial"/>
              </a:rPr>
              <a:t>Une pratique critique se construit par sa force propositionnelle. </a:t>
            </a:r>
            <a:endParaRPr lang="en-US">
              <a:latin typeface="Arial"/>
              <a:cs typeface="Arial"/>
            </a:endParaRPr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02779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dessin, croquis, art, noir et blanc&#10;&#10;Le contenu généré par l’IA peut être incorrect.">
            <a:extLst>
              <a:ext uri="{FF2B5EF4-FFF2-40B4-BE49-F238E27FC236}">
                <a16:creationId xmlns:a16="http://schemas.microsoft.com/office/drawing/2014/main" id="{F073FF51-1A1A-E45E-4838-F190C149EC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550" y="1094"/>
            <a:ext cx="9696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901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A482E56-DFBA-135F-1D7F-3BBBF5FADCD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1790" y="0"/>
            <a:ext cx="4848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0051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roquis, dessin, art, noir et blanc&#10;&#10;Le contenu généré par l’IA peut être incorrect.">
            <a:extLst>
              <a:ext uri="{FF2B5EF4-FFF2-40B4-BE49-F238E27FC236}">
                <a16:creationId xmlns:a16="http://schemas.microsoft.com/office/drawing/2014/main" id="{5F695EFB-A568-1544-B7F6-C8DB8FB4A7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6861" y="0"/>
            <a:ext cx="3582331" cy="6189502"/>
          </a:xfrm>
          <a:prstGeom prst="rect">
            <a:avLst/>
          </a:prstGeom>
        </p:spPr>
      </p:pic>
      <p:pic>
        <p:nvPicPr>
          <p:cNvPr id="6" name="Image 5" descr="Une image contenant croquis, noir et blanc&#10;&#10;Le contenu généré par l’IA peut être incorrect.">
            <a:extLst>
              <a:ext uri="{FF2B5EF4-FFF2-40B4-BE49-F238E27FC236}">
                <a16:creationId xmlns:a16="http://schemas.microsoft.com/office/drawing/2014/main" id="{3C70530A-D148-BE7C-A9A2-AB1177F7E5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23274" y="0"/>
            <a:ext cx="3540838" cy="6176550"/>
          </a:xfrm>
          <a:prstGeom prst="rect">
            <a:avLst/>
          </a:prstGeom>
        </p:spPr>
      </p:pic>
      <p:pic>
        <p:nvPicPr>
          <p:cNvPr id="7" name="Image 6" descr="Une image contenant croquis, dessin, noir et blanc, art&#10;&#10;Le contenu généré par l’IA peut être incorrect.">
            <a:extLst>
              <a:ext uri="{FF2B5EF4-FFF2-40B4-BE49-F238E27FC236}">
                <a16:creationId xmlns:a16="http://schemas.microsoft.com/office/drawing/2014/main" id="{94C7FD88-4334-204E-2A36-97A007DDF0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89288" y="0"/>
            <a:ext cx="3587997" cy="619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45300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roquis, noir et blanc, Photographie monochrome, monochrome&#10;&#10;Le contenu généré par l’IA peut être incorrect.">
            <a:extLst>
              <a:ext uri="{FF2B5EF4-FFF2-40B4-BE49-F238E27FC236}">
                <a16:creationId xmlns:a16="http://schemas.microsoft.com/office/drawing/2014/main" id="{2FE1B65A-1AA9-0B60-2D5E-5158D0E5C8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3849" y="0"/>
            <a:ext cx="3622269" cy="6169745"/>
          </a:xfrm>
          <a:prstGeom prst="rect">
            <a:avLst/>
          </a:prstGeom>
        </p:spPr>
      </p:pic>
      <p:pic>
        <p:nvPicPr>
          <p:cNvPr id="5" name="Image 4" descr="Une image contenant croquis, escaliers, dessin, Parallèle&#10;&#10;Le contenu généré par l’IA peut être incorrect.">
            <a:extLst>
              <a:ext uri="{FF2B5EF4-FFF2-40B4-BE49-F238E27FC236}">
                <a16:creationId xmlns:a16="http://schemas.microsoft.com/office/drawing/2014/main" id="{3A0FFA61-24C5-D348-E38E-ADC0DE70E5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18205" y="0"/>
            <a:ext cx="3562408" cy="6178523"/>
          </a:xfrm>
          <a:prstGeom prst="rect">
            <a:avLst/>
          </a:prstGeom>
        </p:spPr>
      </p:pic>
      <p:pic>
        <p:nvPicPr>
          <p:cNvPr id="6" name="Image 5" descr="Une image contenant croquis, art, dessin, motif&#10;&#10;Le contenu généré par l’IA peut être incorrect.">
            <a:extLst>
              <a:ext uri="{FF2B5EF4-FFF2-40B4-BE49-F238E27FC236}">
                <a16:creationId xmlns:a16="http://schemas.microsoft.com/office/drawing/2014/main" id="{894FCA0B-3116-B730-286A-94AE51E5BDC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46779" y="0"/>
            <a:ext cx="3569866" cy="620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34032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Espace réservé du contenu 3" descr="Une image contenant croquis, dessin, Dessin au trait, art&#10;&#10;Le contenu généré par l’IA peut être incorrect.">
            <a:extLst>
              <a:ext uri="{FF2B5EF4-FFF2-40B4-BE49-F238E27FC236}">
                <a16:creationId xmlns:a16="http://schemas.microsoft.com/office/drawing/2014/main" id="{B055EAEA-2FC4-7562-A608-E52AF3EA60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80391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roquis, dessin, art, illustration&#10;&#10;Le contenu généré par l’IA peut être incorrect.">
            <a:extLst>
              <a:ext uri="{FF2B5EF4-FFF2-40B4-BE49-F238E27FC236}">
                <a16:creationId xmlns:a16="http://schemas.microsoft.com/office/drawing/2014/main" id="{E9293E45-0BD4-59AC-BAC3-9AFAC422C56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9" y="0"/>
            <a:ext cx="96945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88952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Espace réservé du contenu 10" descr="Une image contenant meubles, table, intérieur, sol&#10;&#10;Le contenu généré par l’IA peut être incorrect.">
            <a:extLst>
              <a:ext uri="{FF2B5EF4-FFF2-40B4-BE49-F238E27FC236}">
                <a16:creationId xmlns:a16="http://schemas.microsoft.com/office/drawing/2014/main" id="{28DC08F6-094B-5830-04AC-EC9D55382A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0921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roquis, dessin&#10;&#10;Le contenu généré par l’IA peut être incorrect.">
            <a:extLst>
              <a:ext uri="{FF2B5EF4-FFF2-40B4-BE49-F238E27FC236}">
                <a16:creationId xmlns:a16="http://schemas.microsoft.com/office/drawing/2014/main" id="{65155C51-86D1-1A21-4426-99ACEFFAB7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38942"/>
            <a:ext cx="12192000" cy="492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63979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Une image contenant texte, diagramme, Plan, schématique&#10;&#10;Le contenu généré par l’IA peut être incorrect.">
            <a:extLst>
              <a:ext uri="{FF2B5EF4-FFF2-40B4-BE49-F238E27FC236}">
                <a16:creationId xmlns:a16="http://schemas.microsoft.com/office/drawing/2014/main" id="{8102A435-2598-C3A3-9F51-10461BC79E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7663" y="340007"/>
            <a:ext cx="4362820" cy="617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66817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0C70A29-98E9-3C01-DD4E-F548038E935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192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6B9396-6B28-20B9-7FA5-A616405E9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EEDC5B-76B6-74E5-B270-D2E7823DEE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fr-FR">
                <a:latin typeface="Arial"/>
                <a:cs typeface="Arial"/>
              </a:rPr>
              <a:t>Une pratique critique convoque autant les moyens de la découverte par le faire que ceux des investigations intellectuelles, les entrecroisant. </a:t>
            </a:r>
            <a:endParaRPr lang="en-US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fr-FR"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fr-FR">
                <a:latin typeface="Arial"/>
                <a:cs typeface="Arial"/>
              </a:rPr>
              <a:t>Une pratique critique démarre toujours des conditions de l’existant, les accepte en tant que telles de prime abord, puis en propose une lecture décalée, alternative, informée.</a:t>
            </a:r>
            <a:endParaRPr lang="en-US">
              <a:latin typeface="Arial"/>
              <a:cs typeface="Arial"/>
            </a:endParaRPr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16728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BA2EDE-07C7-BA57-5F86-DFB9EB4D6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9F679B2C-FC26-08D6-FFEA-322F08D348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Merci ;) </a:t>
            </a:r>
          </a:p>
        </p:txBody>
      </p:sp>
    </p:spTree>
    <p:extLst>
      <p:ext uri="{BB962C8B-B14F-4D97-AF65-F5344CB8AC3E}">
        <p14:creationId xmlns:p14="http://schemas.microsoft.com/office/powerpoint/2010/main" val="1249849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93F064-8CB5-EEA3-394E-8AE9A6CB2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30455A7-8FF5-611F-EB72-5239815472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r-FR">
                <a:latin typeface="Arial"/>
                <a:cs typeface="Arial"/>
              </a:rPr>
              <a:t>Une pratique critique invite à prendre en compte les déplacements épistémologiques qui rendent visibles les logiques systémiques de domination, d’oppression, de subalternisation, de stigmatisation (anthropocentrisme, classisme, </a:t>
            </a:r>
            <a:r>
              <a:rPr lang="fr-FR" err="1">
                <a:latin typeface="Arial"/>
                <a:cs typeface="Arial"/>
              </a:rPr>
              <a:t>hétéropatriarcat</a:t>
            </a:r>
            <a:r>
              <a:rPr lang="fr-FR">
                <a:latin typeface="Arial"/>
                <a:cs typeface="Arial"/>
              </a:rPr>
              <a:t>, racisme...) et leurs inscriptions matérielles, spatiales, économiques, sociales, intellectuelles, dans le champ de l’architecture.</a:t>
            </a:r>
            <a:endParaRPr lang="en-US">
              <a:latin typeface="Arial"/>
              <a:cs typeface="Arial"/>
            </a:endParaRPr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8668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A514CD-DF4A-E18A-3513-E067BD048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90B06D5-6C92-5F79-BF60-47A187063C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r-FR">
                <a:latin typeface="Arial"/>
                <a:cs typeface="Arial"/>
              </a:rPr>
              <a:t>Une pratique est indissociable d’une critique et réciproquement.</a:t>
            </a:r>
            <a:endParaRPr lang="en-US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lang="fr-FR"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r-FR">
                <a:latin typeface="Arial"/>
                <a:cs typeface="Arial"/>
              </a:rPr>
              <a:t>Une pratique critique prend n’importe quelle forme de projet et en dessine le cadre.</a:t>
            </a:r>
            <a:endParaRPr lang="en-US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lang="fr-FR"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r-FR">
                <a:latin typeface="Arial"/>
                <a:cs typeface="Arial"/>
              </a:rPr>
              <a:t>Une pratique critique est à la fois empathique et impertinente.</a:t>
            </a:r>
            <a:endParaRPr lang="en-US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lang="fr-FR">
              <a:latin typeface="Arial"/>
              <a:cs typeface="Arial"/>
            </a:endParaRPr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90534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892ad74-4331-4bb6-8050-68728a175d09">
      <UserInfo>
        <DisplayName/>
        <AccountId xsi:nil="true"/>
        <AccountType/>
      </UserInfo>
    </SharedWithUsers>
    <lcf76f155ced4ddcb4097134ff3c332f xmlns="f2afef7d-b1d1-42a7-9dfe-ca94180ddbb8">
      <Terms xmlns="http://schemas.microsoft.com/office/infopath/2007/PartnerControls"/>
    </lcf76f155ced4ddcb4097134ff3c332f>
    <TaxCatchAll xmlns="7892ad74-4331-4bb6-8050-68728a175d0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A6E31582047B4387430726D97D5634" ma:contentTypeVersion="17" ma:contentTypeDescription="Crée un document." ma:contentTypeScope="" ma:versionID="5ae34b08c713cb56a73dfaf1288771c0">
  <xsd:schema xmlns:xsd="http://www.w3.org/2001/XMLSchema" xmlns:xs="http://www.w3.org/2001/XMLSchema" xmlns:p="http://schemas.microsoft.com/office/2006/metadata/properties" xmlns:ns2="f2afef7d-b1d1-42a7-9dfe-ca94180ddbb8" xmlns:ns3="7892ad74-4331-4bb6-8050-68728a175d09" targetNamespace="http://schemas.microsoft.com/office/2006/metadata/properties" ma:root="true" ma:fieldsID="826d4b05931e4f6ef1ddc293abcfdadc" ns2:_="" ns3:_="">
    <xsd:import namespace="f2afef7d-b1d1-42a7-9dfe-ca94180ddbb8"/>
    <xsd:import namespace="7892ad74-4331-4bb6-8050-68728a175d0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Location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afef7d-b1d1-42a7-9dfe-ca94180ddbb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Balises d’images" ma:readOnly="false" ma:fieldId="{5cf76f15-5ced-4ddc-b409-7134ff3c332f}" ma:taxonomyMulti="true" ma:sspId="a574ef16-3a30-4beb-bd52-58ad4342100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92ad74-4331-4bb6-8050-68728a175d09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9130d028-33b3-4fad-ae23-bffcb4d8a3a2}" ma:internalName="TaxCatchAll" ma:showField="CatchAllData" ma:web="7892ad74-4331-4bb6-8050-68728a175d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232321B-4D05-474A-8256-E38D947FD3A6}">
  <ds:schemaRefs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purl.org/dc/terms/"/>
    <ds:schemaRef ds:uri="http://schemas.microsoft.com/office/2006/metadata/properties"/>
    <ds:schemaRef ds:uri="f2afef7d-b1d1-42a7-9dfe-ca94180ddbb8"/>
    <ds:schemaRef ds:uri="http://www.w3.org/XML/1998/namespace"/>
    <ds:schemaRef ds:uri="7892ad74-4331-4bb6-8050-68728a175d09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FC3FAA6-16DF-40D5-A418-B98236391011}">
  <ds:schemaRefs>
    <ds:schemaRef ds:uri="7892ad74-4331-4bb6-8050-68728a175d09"/>
    <ds:schemaRef ds:uri="f2afef7d-b1d1-42a7-9dfe-ca94180ddbb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C24FEC6-510A-4D31-BCDC-F9432156456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481</Words>
  <Application>Microsoft Office PowerPoint</Application>
  <PresentationFormat>Grand écran</PresentationFormat>
  <Paragraphs>100</Paragraphs>
  <Slides>70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70</vt:i4>
      </vt:variant>
    </vt:vector>
  </HeadingPairs>
  <TitlesOfParts>
    <vt:vector size="74" baseType="lpstr">
      <vt:lpstr>Aptos</vt:lpstr>
      <vt:lpstr>Aptos Display</vt:lpstr>
      <vt:lpstr>Arial</vt:lpstr>
      <vt:lpstr>Thème Office</vt:lpstr>
      <vt:lpstr>Présentation PowerPoint</vt:lpstr>
      <vt:lpstr>Pratiques critiques  2025-2026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MARINI Xavier</cp:lastModifiedBy>
  <cp:revision>2</cp:revision>
  <dcterms:created xsi:type="dcterms:W3CDTF">2025-09-08T12:42:15Z</dcterms:created>
  <dcterms:modified xsi:type="dcterms:W3CDTF">2025-09-15T13:00:49Z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0x0101008AA6E31582047B4387430726D97D5634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</Properties>
</file>