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3" r:id="rId1"/>
    <p:sldMasterId id="2147483648" r:id="rId2"/>
  </p:sldMasterIdLst>
  <p:notesMasterIdLst>
    <p:notesMasterId r:id="rId13"/>
  </p:notesMasterIdLst>
  <p:sldIdLst>
    <p:sldId id="256" r:id="rId3"/>
    <p:sldId id="257" r:id="rId4"/>
    <p:sldId id="258" r:id="rId5"/>
    <p:sldId id="259" r:id="rId6"/>
    <p:sldId id="276" r:id="rId7"/>
    <p:sldId id="278" r:id="rId8"/>
    <p:sldId id="260" r:id="rId9"/>
    <p:sldId id="277" r:id="rId10"/>
    <p:sldId id="279" r:id="rId11"/>
    <p:sldId id="275" r:id="rId12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>
      <p:cViewPr varScale="1">
        <p:scale>
          <a:sx n="41" d="100"/>
          <a:sy n="41" d="100"/>
        </p:scale>
        <p:origin x="72" y="9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82545B-62C1-42CD-8FF8-B49EE07FF2C5}" type="datetimeFigureOut">
              <a:rPr lang="fr-BE" smtClean="0"/>
              <a:t>07-09-21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764398-1E7F-408B-8575-0F3CE78B7A67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595929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5268EC-571F-45DB-9E5A-087D56E23B4A}" type="slidenum">
              <a:rPr lang="fr-FR" altLang="fr-FR"/>
              <a:pPr/>
              <a:t>2</a:t>
            </a:fld>
            <a:endParaRPr lang="fr-FR" altLang="fr-FR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fr-FR" altLang="fr-FR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altLang="fr-FR"/>
              <a:t>12 sept 2014</a:t>
            </a:r>
          </a:p>
        </p:txBody>
      </p:sp>
      <p:sp>
        <p:nvSpPr>
          <p:cNvPr id="3" name="Espace réservé de l'en-tête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 altLang="fr-FR"/>
              <a:t>Présentation générale des options_aéd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3A5531B-76B7-49BE-B662-F934B256EE53}" type="slidenum">
              <a:rPr lang="fr-FR" altLang="fr-FR"/>
              <a:pPr/>
              <a:t>4</a:t>
            </a:fld>
            <a:endParaRPr lang="fr-FR" altLang="fr-FR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altLang="fr-FR" sz="1400" dirty="0"/>
              <a:t>Ce sont des questionnement très généraux</a:t>
            </a:r>
          </a:p>
          <a:p>
            <a:r>
              <a:rPr lang="fr-BE" altLang="fr-FR" sz="1400" dirty="0"/>
              <a:t>Nous essayons que</a:t>
            </a:r>
            <a:r>
              <a:rPr lang="fr-BE" altLang="fr-FR" sz="1400" baseline="0" dirty="0"/>
              <a:t> se rencontrent les enjeux spatiaux et architecturaux et ceux d’un mode d’habiter plus en phase avec les conditions du vivant</a:t>
            </a:r>
          </a:p>
          <a:p>
            <a:r>
              <a:rPr lang="fr-BE" altLang="fr-FR" sz="1400" baseline="0" dirty="0"/>
              <a:t>Notamment à travers les données scientifiques (biodiversité, climat, etc.)</a:t>
            </a:r>
          </a:p>
          <a:p>
            <a:endParaRPr lang="fr-BE" altLang="fr-FR" sz="1400" dirty="0"/>
          </a:p>
          <a:p>
            <a:r>
              <a:rPr lang="fr-BE" altLang="fr-FR" sz="1400" dirty="0"/>
              <a:t>Mettre le projet à l’échelle des</a:t>
            </a:r>
            <a:r>
              <a:rPr lang="fr-BE" altLang="fr-FR" sz="1400" baseline="0" dirty="0"/>
              <a:t> systèmes vivants (limites planétaires)</a:t>
            </a:r>
          </a:p>
          <a:p>
            <a:r>
              <a:rPr lang="fr-BE" altLang="fr-FR" sz="1400" baseline="0" dirty="0"/>
              <a:t>Toujours essayer de relier des intentions (abstraits) aux logiques du réel (concret)</a:t>
            </a:r>
          </a:p>
          <a:p>
            <a:r>
              <a:rPr lang="fr-BE" altLang="fr-FR" sz="1400" baseline="0" dirty="0"/>
              <a:t>Pour aller plus loin dans nos intentions avec lui, en essayant de mesurer nos impacts</a:t>
            </a:r>
            <a:endParaRPr lang="fr-FR" altLang="fr-FR" sz="1400" dirty="0"/>
          </a:p>
        </p:txBody>
      </p:sp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fr-FR" altLang="fr-FR"/>
              <a:t>12 sept 2014</a:t>
            </a:r>
          </a:p>
        </p:txBody>
      </p:sp>
      <p:sp>
        <p:nvSpPr>
          <p:cNvPr id="3" name="Espace réservé de l'en-tête 2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fr-FR" altLang="fr-FR"/>
              <a:t>Présentation générale des options_aéd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</p:spPr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BE" dirty="0"/>
              <a:t>Nous sommes</a:t>
            </a:r>
            <a:r>
              <a:rPr lang="fr-BE" baseline="0" dirty="0"/>
              <a:t> là pour vous accompagner</a:t>
            </a:r>
          </a:p>
          <a:p>
            <a:r>
              <a:rPr lang="fr-BE" baseline="0" dirty="0"/>
              <a:t>Réfléchir avec vous</a:t>
            </a:r>
          </a:p>
          <a:p>
            <a:r>
              <a:rPr lang="fr-BE" baseline="0" dirty="0"/>
              <a:t>Essayer de concrétiser et de rendre plus proches et accessibles les principes de conception durable</a:t>
            </a:r>
          </a:p>
          <a:p>
            <a:r>
              <a:rPr lang="fr-BE" baseline="0" dirty="0"/>
              <a:t>À l’échelle des quartiers, du commun, de l’espace partagé.</a:t>
            </a:r>
          </a:p>
          <a:p>
            <a:endParaRPr lang="fr-BE" dirty="0"/>
          </a:p>
        </p:txBody>
      </p:sp>
      <p:sp>
        <p:nvSpPr>
          <p:cNvPr id="4" name="Espace réservé de l'en-tête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altLang="fr-FR"/>
              <a:t>Présentation générale des options_aéd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altLang="fr-FR"/>
              <a:t>12 sept 2014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65475-7345-480B-B844-8134144F8BCD}" type="slidenum">
              <a:rPr lang="fr-FR" altLang="fr-FR" smtClean="0"/>
              <a:pPr/>
              <a:t>10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569989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1F713E-E00F-4534-B559-2795B294158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ECDEB03B-21B4-4801-AF72-C824996F3A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614D330-9027-4488-BB3D-367917EE3A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FB8D-AF50-4D6A-9E78-66AC425CC245}" type="datetimeFigureOut">
              <a:rPr lang="fr-BE" smtClean="0"/>
              <a:t>07-09-21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E50701-528E-4933-B9A7-B39D65E56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33D7D8C-4E94-4524-B9D0-0F28AEB20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4FDE-07DC-4B34-B182-6D13D489E6D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5598901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7BCBFC8-4072-407F-A50E-8811D627C7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E784925-1B1B-42A4-B89C-223146B737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DE816DF-DED0-4158-86BF-67D56DA35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FB8D-AF50-4D6A-9E78-66AC425CC245}" type="datetimeFigureOut">
              <a:rPr lang="fr-BE" smtClean="0"/>
              <a:t>07-09-21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5A51B5-2F38-4FE6-AA8A-D9623DA460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00C34B-5777-4CFA-B502-83F19BB27D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4FDE-07DC-4B34-B182-6D13D489E6D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52616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9B152B2-F87D-40FE-AA54-0849DBCB23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0D797FE2-3850-4CCF-9815-983113DC66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200D35B-1259-40C1-8515-D1F43BBC3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FB8D-AF50-4D6A-9E78-66AC425CC245}" type="datetimeFigureOut">
              <a:rPr lang="fr-BE" smtClean="0"/>
              <a:t>07-09-21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0A739B9-A520-4C8D-9692-FEE06E6499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8245A9-3CB1-4BE3-93E4-8720A46AB8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4FDE-07DC-4B34-B182-6D13D489E6D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918472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19281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/>
          </p:nvPr>
        </p:nvSpPr>
        <p:spPr>
          <a:xfrm>
            <a:off x="624417" y="44450"/>
            <a:ext cx="11521016" cy="6337300"/>
          </a:xfrm>
        </p:spPr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66654546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523789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9542851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79D6918-4D98-4B31-AA16-EF337BA73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6EEAEA0-721F-4A50-9BEB-7618A28DC3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718349-0896-42CB-AFA9-B225A107A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FB8D-AF50-4D6A-9E78-66AC425CC245}" type="datetimeFigureOut">
              <a:rPr lang="fr-BE" smtClean="0"/>
              <a:t>07-09-21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6B7C07C-91A2-4698-87FA-23645E2E1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373AC69-A21E-4558-BEB8-19FE30561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4FDE-07DC-4B34-B182-6D13D489E6D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756981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9278B1-B1F0-45DD-A710-155B2F4F61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67E6E4D-6055-482F-8A5A-378E935E10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3BC566B-CB18-420F-A61C-D1DF4C732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FB8D-AF50-4D6A-9E78-66AC425CC245}" type="datetimeFigureOut">
              <a:rPr lang="fr-BE" smtClean="0"/>
              <a:t>07-09-21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250DCB9-E2A6-4D10-B1D3-2455A4B1D8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9F66854-4ED9-4D47-A98C-41A13F2D2F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4FDE-07DC-4B34-B182-6D13D489E6D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99282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226D792-E8EF-4F92-8ED8-0A8F355914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2F5CAF9-2084-4E3D-A253-42E1E29DA4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89374B9-79A1-444C-BFC8-9C08E39EA8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DEB8859-E693-46EA-9FB6-D3856880A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FB8D-AF50-4D6A-9E78-66AC425CC245}" type="datetimeFigureOut">
              <a:rPr lang="fr-BE" smtClean="0"/>
              <a:t>07-09-21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42754EA-71AF-4A0B-A9E8-3C9562774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FF346F8-B970-4E20-BB83-7131DC385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4FDE-07DC-4B34-B182-6D13D489E6D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8835841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E75975-7C37-473C-88B7-E76BB517C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89972DE-4549-4971-81D6-3724FC7FD4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6C7603B5-DB7C-4B73-B06F-6D7ACA96F7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FA30A60D-72E1-4D49-949F-1F759D8009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ED555E40-9499-4F24-8C26-0E01ECE54D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762D645E-2AC0-4822-A0FD-A4191DAE1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FB8D-AF50-4D6A-9E78-66AC425CC245}" type="datetimeFigureOut">
              <a:rPr lang="fr-BE" smtClean="0"/>
              <a:t>07-09-21</a:t>
            </a:fld>
            <a:endParaRPr lang="fr-BE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FFE61D8-43E8-4409-98AC-FFD2C85773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2878F53-6307-453A-A3AD-631A9E9213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4FDE-07DC-4B34-B182-6D13D489E6D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8464712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F38EA0-9C98-4193-B19A-08ABE4958E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8FDABAA9-8738-47B8-A49B-6ACD48CE5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FB8D-AF50-4D6A-9E78-66AC425CC245}" type="datetimeFigureOut">
              <a:rPr lang="fr-BE" smtClean="0"/>
              <a:t>07-09-21</a:t>
            </a:fld>
            <a:endParaRPr lang="fr-BE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AB260770-7792-4ABE-A220-55AE5C4E4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D6C69FD8-BD84-4637-8C13-5A7B3A664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4FDE-07DC-4B34-B182-6D13D489E6D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136781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09CC06D-927E-4B4B-9922-38156CA124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FB8D-AF50-4D6A-9E78-66AC425CC245}" type="datetimeFigureOut">
              <a:rPr lang="fr-BE" smtClean="0"/>
              <a:t>07-09-21</a:t>
            </a:fld>
            <a:endParaRPr lang="fr-BE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71539701-6770-4483-863B-BB117AC0F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1D41F7C1-F996-4C25-8F50-50309619A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4FDE-07DC-4B34-B182-6D13D489E6D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348095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DB3D32D-2F45-430A-995B-6262F0D6AC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E2279A4-82F2-414A-AFB2-F4CF499583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0BAC64D-6E18-4405-82D2-69ACBE4C35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89DCD2FB-D9DB-4EF8-8E3A-32DA329EAF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FB8D-AF50-4D6A-9E78-66AC425CC245}" type="datetimeFigureOut">
              <a:rPr lang="fr-BE" smtClean="0"/>
              <a:t>07-09-21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30F5F94-BF27-40A1-B196-60D2F87B6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0A9FF07-67F9-4D03-A283-030C2609E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4FDE-07DC-4B34-B182-6D13D489E6D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50201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D4CC72C-D0EA-4106-86F8-28B9BB7B1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F35D8290-A7AF-48D0-A4E2-68B3B9155C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1D0CBCC-D826-47B5-8BEE-817435F3C3B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1247005-821E-47E3-BE8B-33D94D4BCD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DFB8D-AF50-4D6A-9E78-66AC425CC245}" type="datetimeFigureOut">
              <a:rPr lang="fr-BE" smtClean="0"/>
              <a:t>07-09-21</a:t>
            </a:fld>
            <a:endParaRPr lang="fr-BE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04796E3-CF85-4000-BB4C-12C4740CF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7ED8453-68AA-4914-9831-CFCE7FEAA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414FDE-07DC-4B34-B182-6D13D489E6D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963419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1A7C2DE-8227-4DB1-9A52-C5466154E1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BE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CCBCE9D7-3F4E-4B98-9871-EC3CE145D8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BE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F10C6D53-E884-4877-9D45-C45AE6705F4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DFB8D-AF50-4D6A-9E78-66AC425CC245}" type="datetimeFigureOut">
              <a:rPr lang="fr-BE" smtClean="0"/>
              <a:t>07-09-21</a:t>
            </a:fld>
            <a:endParaRPr lang="fr-BE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F964222-720D-4D8B-872E-A02418AE04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9694E1-0D47-418B-BACE-2109DB0BD9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414FDE-07DC-4B34-B182-6D13D489E6DF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773163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51" r:id="rId3"/>
    <p:sldLayoutId id="2147483652" r:id="rId4"/>
    <p:sldLayoutId id="2147483653" r:id="rId5"/>
    <p:sldLayoutId id="2147483654" r:id="rId6"/>
    <p:sldLayoutId id="2147483664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F9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-9525"/>
            <a:ext cx="671744" cy="52801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27" name="Rectangle 40"/>
          <p:cNvSpPr>
            <a:spLocks noChangeArrowheads="1"/>
          </p:cNvSpPr>
          <p:nvPr userDrawn="1"/>
        </p:nvSpPr>
        <p:spPr bwMode="auto">
          <a:xfrm>
            <a:off x="10075334" y="-3175"/>
            <a:ext cx="2112433" cy="431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ctr">
              <a:spcBef>
                <a:spcPct val="20000"/>
              </a:spcBef>
              <a:defRPr/>
            </a:pPr>
            <a:endParaRPr lang="fr-BE">
              <a:latin typeface="Calibri" pitchFamily="34" charset="0"/>
            </a:endParaRPr>
          </a:p>
        </p:txBody>
      </p:sp>
      <p:sp>
        <p:nvSpPr>
          <p:cNvPr id="1028" name="Rectangle 41"/>
          <p:cNvSpPr>
            <a:spLocks noChangeArrowheads="1"/>
          </p:cNvSpPr>
          <p:nvPr userDrawn="1"/>
        </p:nvSpPr>
        <p:spPr bwMode="auto">
          <a:xfrm>
            <a:off x="527051" y="-9525"/>
            <a:ext cx="11664949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ctr">
              <a:spcBef>
                <a:spcPct val="20000"/>
              </a:spcBef>
              <a:defRPr/>
            </a:pPr>
            <a:endParaRPr lang="fr-BE">
              <a:latin typeface="Calibri" pitchFamily="34" charset="0"/>
            </a:endParaRPr>
          </a:p>
        </p:txBody>
      </p:sp>
      <p:sp>
        <p:nvSpPr>
          <p:cNvPr id="1029" name="AutoShape 38"/>
          <p:cNvSpPr>
            <a:spLocks noChangeArrowheads="1"/>
          </p:cNvSpPr>
          <p:nvPr userDrawn="1"/>
        </p:nvSpPr>
        <p:spPr bwMode="auto">
          <a:xfrm>
            <a:off x="0" y="1"/>
            <a:ext cx="12192000" cy="6524625"/>
          </a:xfrm>
          <a:prstGeom prst="roundRect">
            <a:avLst>
              <a:gd name="adj" fmla="val 3259"/>
            </a:avLst>
          </a:prstGeom>
          <a:solidFill>
            <a:schemeClr val="bg1"/>
          </a:solidFill>
          <a:ln>
            <a:noFill/>
          </a:ln>
          <a:effectLst/>
        </p:spPr>
        <p:txBody>
          <a:bodyPr wrap="square" lIns="90000" tIns="46800" rIns="90000" bIns="46800" anchor="ctr">
            <a:spAutoFit/>
          </a:bodyPr>
          <a:lstStyle/>
          <a:p>
            <a:pPr algn="ctr">
              <a:spcBef>
                <a:spcPct val="20000"/>
              </a:spcBef>
              <a:defRPr/>
            </a:pPr>
            <a:endParaRPr lang="fr-BE">
              <a:latin typeface="Calibri" pitchFamily="34" charset="0"/>
            </a:endParaRPr>
          </a:p>
        </p:txBody>
      </p:sp>
      <p:sp>
        <p:nvSpPr>
          <p:cNvPr id="1035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44450"/>
            <a:ext cx="11521016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 style du titre</a:t>
            </a:r>
          </a:p>
        </p:txBody>
      </p:sp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5327651" y="6237312"/>
            <a:ext cx="6822016" cy="28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r"/>
            <a:r>
              <a:rPr lang="fr-FR" altLang="fr-FR" sz="1200" dirty="0">
                <a:solidFill>
                  <a:schemeClr val="bg1"/>
                </a:solidFill>
                <a:latin typeface="Calibri" pitchFamily="34" charset="0"/>
              </a:rPr>
              <a:t>MA / aed_1 2014 / intro / </a:t>
            </a:r>
            <a:fld id="{B898B7FA-377B-49F7-A480-E3D85209D315}" type="slidenum">
              <a:rPr lang="fr-FR" altLang="fr-FR" sz="1200">
                <a:solidFill>
                  <a:schemeClr val="bg1"/>
                </a:solidFill>
                <a:latin typeface="Calibri" pitchFamily="34" charset="0"/>
              </a:rPr>
              <a:pPr algn="r"/>
              <a:t>‹N°›</a:t>
            </a:fld>
            <a:endParaRPr lang="fr-FR" altLang="fr-FR" sz="1200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1033" name="Rectangle 47"/>
          <p:cNvSpPr>
            <a:spLocks noChangeArrowheads="1"/>
          </p:cNvSpPr>
          <p:nvPr userDrawn="1"/>
        </p:nvSpPr>
        <p:spPr bwMode="auto">
          <a:xfrm>
            <a:off x="1202301" y="6237312"/>
            <a:ext cx="2493433" cy="279180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fr-FR" sz="1200" dirty="0">
                <a:solidFill>
                  <a:schemeClr val="bg1"/>
                </a:solidFill>
                <a:latin typeface="Calibri" pitchFamily="34" charset="0"/>
              </a:rPr>
              <a:t> bernard.deprez@ulb.ac.be</a:t>
            </a:r>
          </a:p>
        </p:txBody>
      </p:sp>
      <p:sp>
        <p:nvSpPr>
          <p:cNvPr id="1026" name="Rectangle 39"/>
          <p:cNvSpPr>
            <a:spLocks noChangeArrowheads="1"/>
          </p:cNvSpPr>
          <p:nvPr userDrawn="1"/>
        </p:nvSpPr>
        <p:spPr bwMode="auto">
          <a:xfrm>
            <a:off x="10775951" y="6156326"/>
            <a:ext cx="1411816" cy="36671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ctr">
              <a:spcBef>
                <a:spcPct val="20000"/>
              </a:spcBef>
              <a:defRPr/>
            </a:pPr>
            <a:endParaRPr lang="fr-BE">
              <a:latin typeface="Calibri" pitchFamily="34" charset="0"/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43339" y="1125538"/>
            <a:ext cx="12002095" cy="525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Cliquez pour modifier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3339" y="6595449"/>
            <a:ext cx="960000" cy="19649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60" r:id="rId2"/>
    <p:sldLayoutId id="2147483650" r:id="rId3"/>
    <p:sldLayoutId id="2147483649" r:id="rId4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lb.ac.be/programme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4" Type="http://schemas.openxmlformats.org/officeDocument/2006/relationships/hyperlink" Target="http://archi.ulb.ac.be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8AF778E-2D60-4D5B-ABEE-D746E96B995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BE" altLang="fr-FR" sz="6000" b="1" dirty="0">
                <a:latin typeface="Century Gothic" pitchFamily="34" charset="0"/>
              </a:rPr>
              <a:t>architectures écologies durabilités</a:t>
            </a:r>
            <a:br>
              <a:rPr lang="fr-BE" altLang="fr-FR" sz="6000" b="1" dirty="0">
                <a:latin typeface="Century Gothic" pitchFamily="34" charset="0"/>
              </a:rPr>
            </a:br>
            <a:r>
              <a:rPr lang="fr-BE" altLang="fr-FR" sz="6000" b="1" dirty="0">
                <a:latin typeface="Century Gothic" pitchFamily="34" charset="0"/>
              </a:rPr>
              <a:t>[</a:t>
            </a:r>
            <a:r>
              <a:rPr lang="fr-BE" altLang="fr-FR" sz="6000" b="1" dirty="0" err="1">
                <a:latin typeface="Century Gothic" pitchFamily="34" charset="0"/>
              </a:rPr>
              <a:t>aéd</a:t>
            </a:r>
            <a:r>
              <a:rPr lang="fr-BE" altLang="fr-FR" sz="6000" b="1" dirty="0">
                <a:latin typeface="Century Gothic" pitchFamily="34" charset="0"/>
              </a:rPr>
              <a:t>]</a:t>
            </a:r>
            <a:endParaRPr lang="fr-BE" dirty="0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612FFDC-4CAA-420E-B503-0528070C57C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BE" dirty="0"/>
              <a:t>Séminaire de Questions d’Architecture</a:t>
            </a:r>
          </a:p>
        </p:txBody>
      </p:sp>
      <p:pic>
        <p:nvPicPr>
          <p:cNvPr id="6" name="Image 10" descr="ULB-ligne-droite.eps">
            <a:extLst>
              <a:ext uri="{FF2B5EF4-FFF2-40B4-BE49-F238E27FC236}">
                <a16:creationId xmlns:a16="http://schemas.microsoft.com/office/drawing/2014/main" id="{B1AA1E72-DAD9-4212-8E34-329ED43EAD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2350"/>
            <a:ext cx="5137150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CD927512-EDFB-48E7-A8B2-084FD4BB5F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575412" y="6394687"/>
            <a:ext cx="5313770" cy="170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037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Plus d’info aéd3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BE" sz="2800" b="1" dirty="0"/>
              <a:t>Fiche de cours</a:t>
            </a:r>
            <a:r>
              <a:rPr lang="fr-BE" sz="2800" dirty="0"/>
              <a:t> : allez sur le site </a:t>
            </a:r>
            <a:r>
              <a:rPr lang="fr-BE" sz="2800" u="sng" dirty="0">
                <a:hlinkClick r:id="rId3"/>
              </a:rPr>
              <a:t>www.</a:t>
            </a:r>
            <a:r>
              <a:rPr lang="fr-BE" sz="2800" b="1" u="sng" dirty="0">
                <a:hlinkClick r:id="rId3"/>
              </a:rPr>
              <a:t>ulb</a:t>
            </a:r>
            <a:r>
              <a:rPr lang="fr-BE" sz="2800" u="sng" dirty="0">
                <a:hlinkClick r:id="rId3"/>
              </a:rPr>
              <a:t>.ac.be/programme</a:t>
            </a:r>
            <a:r>
              <a:rPr lang="fr-BE" sz="2800" i="1" dirty="0"/>
              <a:t> </a:t>
            </a:r>
            <a:r>
              <a:rPr lang="fr-BE" sz="2800" dirty="0"/>
              <a:t>&gt; ARCH-P7120  </a:t>
            </a:r>
          </a:p>
          <a:p>
            <a:pPr lvl="0"/>
            <a:r>
              <a:rPr lang="fr-BE" sz="2800" dirty="0"/>
              <a:t>Fiche thématique : sur le site WEB de la FAC </a:t>
            </a:r>
            <a:r>
              <a:rPr lang="fr-BE" sz="2800" dirty="0">
                <a:hlinkClick r:id="rId4"/>
              </a:rPr>
              <a:t>http://archi.ulb.ac.be</a:t>
            </a:r>
            <a:endParaRPr lang="fr-BE" sz="2800" dirty="0"/>
          </a:p>
          <a:p>
            <a:pPr lvl="0"/>
            <a:r>
              <a:rPr lang="fr-BE" sz="2800" b="1" dirty="0"/>
              <a:t>Calendrier</a:t>
            </a:r>
            <a:r>
              <a:rPr lang="fr-BE" sz="2800" dirty="0"/>
              <a:t> : </a:t>
            </a:r>
          </a:p>
          <a:p>
            <a:pPr lvl="1"/>
            <a:r>
              <a:rPr lang="fr-BE" sz="2400" dirty="0"/>
              <a:t>13/09 : remise des candidatures des étudiants;</a:t>
            </a:r>
          </a:p>
          <a:p>
            <a:pPr lvl="1"/>
            <a:r>
              <a:rPr lang="fr-BE" sz="2400" dirty="0"/>
              <a:t>15/09 : validation (ou non)des candidatures;</a:t>
            </a:r>
          </a:p>
          <a:p>
            <a:pPr lvl="1"/>
            <a:r>
              <a:rPr lang="fr-BE" sz="2400" dirty="0"/>
              <a:t>16/09 :inscription des candidats étudiants;</a:t>
            </a:r>
          </a:p>
          <a:p>
            <a:pPr lvl="1"/>
            <a:r>
              <a:rPr lang="fr-BE" sz="2400" dirty="0"/>
              <a:t>Fin septembre : séance d’information par la commune d’Ixelles;</a:t>
            </a:r>
          </a:p>
          <a:p>
            <a:pPr lvl="1"/>
            <a:r>
              <a:rPr lang="fr-BE" sz="2400" dirty="0"/>
              <a:t>Séminaires « à la carte »</a:t>
            </a:r>
          </a:p>
          <a:p>
            <a:pPr lvl="1"/>
            <a:r>
              <a:rPr lang="fr-BE" sz="2400" dirty="0"/>
              <a:t>Fin décembre : remise du travail,</a:t>
            </a:r>
          </a:p>
          <a:p>
            <a:pPr lvl="1"/>
            <a:r>
              <a:rPr lang="fr-BE" sz="2400" dirty="0"/>
              <a:t>Janvier : jury.</a:t>
            </a:r>
            <a:endParaRPr lang="fr-BE" sz="2800" dirty="0"/>
          </a:p>
          <a:p>
            <a:pPr marL="0" lvl="0" indent="0">
              <a:buNone/>
            </a:pPr>
            <a:r>
              <a:rPr lang="fr-BE" sz="2800" b="1" dirty="0"/>
              <a:t>Merci pour votre attention</a:t>
            </a:r>
          </a:p>
        </p:txBody>
      </p:sp>
    </p:spTree>
    <p:extLst>
      <p:ext uri="{BB962C8B-B14F-4D97-AF65-F5344CB8AC3E}">
        <p14:creationId xmlns:p14="http://schemas.microsoft.com/office/powerpoint/2010/main" val="3507271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1"/>
          <p:cNvSpPr>
            <a:spLocks noChangeArrowheads="1"/>
          </p:cNvSpPr>
          <p:nvPr/>
        </p:nvSpPr>
        <p:spPr bwMode="auto">
          <a:xfrm>
            <a:off x="1919288" y="3599844"/>
            <a:ext cx="8640762" cy="15573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spcAft>
                <a:spcPct val="20000"/>
              </a:spcAft>
            </a:pPr>
            <a:r>
              <a:rPr lang="fr-BE" altLang="fr-FR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(module 1 : l’échelle du commun)</a:t>
            </a:r>
          </a:p>
          <a:p>
            <a:pPr algn="ctr">
              <a:spcAft>
                <a:spcPct val="20000"/>
              </a:spcAft>
            </a:pPr>
            <a:r>
              <a:rPr lang="fr-BE" altLang="fr-FR" sz="2800" b="1" dirty="0">
                <a:solidFill>
                  <a:schemeClr val="bg2">
                    <a:lumMod val="60000"/>
                    <a:lumOff val="40000"/>
                  </a:schemeClr>
                </a:solidFill>
                <a:latin typeface="Century Gothic" pitchFamily="34" charset="0"/>
              </a:rPr>
              <a:t>module 2 : l’échelle du bâtiment</a:t>
            </a:r>
          </a:p>
          <a:p>
            <a:pPr algn="ctr">
              <a:spcAft>
                <a:spcPct val="20000"/>
              </a:spcAft>
            </a:pPr>
            <a:r>
              <a:rPr lang="fr-BE" altLang="fr-FR" sz="2800" b="1" dirty="0">
                <a:solidFill>
                  <a:schemeClr val="bg2">
                    <a:lumMod val="75000"/>
                  </a:schemeClr>
                </a:solidFill>
                <a:latin typeface="Century Gothic" pitchFamily="34" charset="0"/>
              </a:rPr>
              <a:t>module 3 : questions avancées</a:t>
            </a:r>
            <a:endParaRPr lang="fr-BE" altLang="fr-FR" b="1" dirty="0">
              <a:solidFill>
                <a:schemeClr val="bg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1524000" y="6021288"/>
            <a:ext cx="914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BE" dirty="0"/>
              <a:t>Isabelle Prignot, Suzanne </a:t>
            </a:r>
            <a:r>
              <a:rPr lang="fr-BE" dirty="0" err="1"/>
              <a:t>Giovannini</a:t>
            </a:r>
            <a:r>
              <a:rPr lang="fr-BE" dirty="0"/>
              <a:t>, Jean Garcin, Bernard Deprez</a:t>
            </a:r>
          </a:p>
        </p:txBody>
      </p:sp>
    </p:spTree>
    <p:extLst>
      <p:ext uri="{BB962C8B-B14F-4D97-AF65-F5344CB8AC3E}">
        <p14:creationId xmlns:p14="http://schemas.microsoft.com/office/powerpoint/2010/main" val="4821156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BE" sz="3200" dirty="0"/>
              <a:t>De </a:t>
            </a:r>
            <a:r>
              <a:rPr lang="fr-BE" sz="3200" dirty="0" err="1"/>
              <a:t>Meadows</a:t>
            </a:r>
            <a:r>
              <a:rPr lang="fr-BE" sz="3200" dirty="0"/>
              <a:t> (1970) à Turner (2012)</a:t>
            </a:r>
            <a:endParaRPr lang="fr-FR" sz="24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281" y="1268760"/>
            <a:ext cx="6768752" cy="4351338"/>
          </a:xfrm>
        </p:spPr>
      </p:pic>
      <p:sp>
        <p:nvSpPr>
          <p:cNvPr id="14" name="ZoneTexte 13"/>
          <p:cNvSpPr txBox="1"/>
          <p:nvPr/>
        </p:nvSpPr>
        <p:spPr>
          <a:xfrm>
            <a:off x="6574152" y="5642084"/>
            <a:ext cx="391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1400" dirty="0">
                <a:solidFill>
                  <a:srgbClr val="FF0000"/>
                </a:solidFill>
                <a:latin typeface="+mj-lt"/>
              </a:rPr>
              <a:t>Le sommet de la croissance…nous y sommes !?</a:t>
            </a:r>
          </a:p>
          <a:p>
            <a:r>
              <a:rPr lang="fr-BE" sz="1400" dirty="0">
                <a:solidFill>
                  <a:srgbClr val="FF0000"/>
                </a:solidFill>
                <a:latin typeface="+mj-lt"/>
              </a:rPr>
              <a:t>Sommes-nous prêts pour vivre à marée basse ? </a:t>
            </a:r>
            <a:endParaRPr lang="fr-FR" sz="14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Forme libre 11"/>
          <p:cNvSpPr/>
          <p:nvPr/>
        </p:nvSpPr>
        <p:spPr>
          <a:xfrm>
            <a:off x="4424271" y="5235130"/>
            <a:ext cx="514350" cy="571500"/>
          </a:xfrm>
          <a:custGeom>
            <a:avLst/>
            <a:gdLst>
              <a:gd name="connsiteX0" fmla="*/ 0 w 704850"/>
              <a:gd name="connsiteY0" fmla="*/ 676275 h 676275"/>
              <a:gd name="connsiteX1" fmla="*/ 571500 w 704850"/>
              <a:gd name="connsiteY1" fmla="*/ 457200 h 676275"/>
              <a:gd name="connsiteX2" fmla="*/ 704850 w 704850"/>
              <a:gd name="connsiteY2" fmla="*/ 0 h 6762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704850" h="676275">
                <a:moveTo>
                  <a:pt x="0" y="676275"/>
                </a:moveTo>
                <a:cubicBezTo>
                  <a:pt x="227012" y="623093"/>
                  <a:pt x="454025" y="569912"/>
                  <a:pt x="571500" y="457200"/>
                </a:cubicBezTo>
                <a:cubicBezTo>
                  <a:pt x="688975" y="344488"/>
                  <a:pt x="688975" y="77787"/>
                  <a:pt x="704850" y="0"/>
                </a:cubicBezTo>
              </a:path>
            </a:pathLst>
          </a:custGeom>
          <a:noFill/>
          <a:ln w="19050">
            <a:solidFill>
              <a:schemeClr val="tx1"/>
            </a:solidFill>
            <a:tailEnd type="arrow" w="med" len="sm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ZoneTexte 14"/>
          <p:cNvSpPr txBox="1"/>
          <p:nvPr/>
        </p:nvSpPr>
        <p:spPr>
          <a:xfrm>
            <a:off x="1699697" y="5531893"/>
            <a:ext cx="28267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BE" sz="1200" dirty="0">
                <a:latin typeface="+mn-lt"/>
              </a:rPr>
              <a:t>Je suis né là, dans l’insouciance,</a:t>
            </a:r>
          </a:p>
          <a:p>
            <a:pPr algn="r"/>
            <a:r>
              <a:rPr lang="fr-BE" sz="1200" dirty="0">
                <a:latin typeface="+mn-lt"/>
              </a:rPr>
              <a:t> la croissance débridée et la </a:t>
            </a:r>
            <a:r>
              <a:rPr lang="fr-BE" sz="1200" dirty="0" err="1">
                <a:latin typeface="+mn-lt"/>
              </a:rPr>
              <a:t>sur-consommation</a:t>
            </a:r>
            <a:r>
              <a:rPr lang="fr-BE" sz="1200" dirty="0">
                <a:latin typeface="+mn-lt"/>
              </a:rPr>
              <a:t> !</a:t>
            </a:r>
            <a:endParaRPr lang="fr-FR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18190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8112126" y="2349500"/>
            <a:ext cx="1223963" cy="2159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7969250" y="1916113"/>
            <a:ext cx="863600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5664200" y="260351"/>
            <a:ext cx="863600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40967" name="Rectangle 7"/>
          <p:cNvSpPr>
            <a:spLocks noChangeArrowheads="1"/>
          </p:cNvSpPr>
          <p:nvPr/>
        </p:nvSpPr>
        <p:spPr bwMode="auto">
          <a:xfrm>
            <a:off x="8183563" y="5805488"/>
            <a:ext cx="1008062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40968" name="Rectangle 8"/>
          <p:cNvSpPr>
            <a:spLocks noChangeArrowheads="1"/>
          </p:cNvSpPr>
          <p:nvPr/>
        </p:nvSpPr>
        <p:spPr bwMode="auto">
          <a:xfrm>
            <a:off x="3287713" y="5157788"/>
            <a:ext cx="1295400" cy="36036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40969" name="Rectangle 9"/>
          <p:cNvSpPr>
            <a:spLocks noChangeArrowheads="1"/>
          </p:cNvSpPr>
          <p:nvPr/>
        </p:nvSpPr>
        <p:spPr bwMode="auto">
          <a:xfrm>
            <a:off x="2206626" y="981076"/>
            <a:ext cx="360363" cy="30956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3071813" y="1647826"/>
            <a:ext cx="1295400" cy="36036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BE"/>
          </a:p>
        </p:txBody>
      </p:sp>
      <p:sp>
        <p:nvSpPr>
          <p:cNvPr id="40991" name="Text Box 31"/>
          <p:cNvSpPr txBox="1">
            <a:spLocks noChangeArrowheads="1"/>
          </p:cNvSpPr>
          <p:nvPr/>
        </p:nvSpPr>
        <p:spPr bwMode="auto">
          <a:xfrm>
            <a:off x="-3153587" y="-542925"/>
            <a:ext cx="17386491" cy="240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/>
            <a:r>
              <a:rPr lang="fr-BE" altLang="fr-FR" sz="15000" b="1" dirty="0">
                <a:solidFill>
                  <a:srgbClr val="DDDDDD"/>
                </a:solidFill>
              </a:rPr>
              <a:t>Écologie durabilité</a:t>
            </a:r>
            <a:endParaRPr lang="fr-FR" altLang="fr-FR" sz="15000" b="1" dirty="0">
              <a:solidFill>
                <a:srgbClr val="DDDDDD"/>
              </a:solidFill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1703512" y="2289928"/>
            <a:ext cx="8856538" cy="4595456"/>
          </a:xfrm>
          <a:prstGeom prst="rect">
            <a:avLst/>
          </a:prstGeom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ctr">
              <a:buFontTx/>
              <a:buNone/>
            </a:pPr>
            <a:r>
              <a:rPr lang="fr-BE" altLang="fr-FR" sz="3200" kern="0" dirty="0"/>
              <a:t>"En quoi les conditions contemporaines des </a:t>
            </a:r>
            <a:r>
              <a:rPr lang="fr-BE" altLang="fr-FR" sz="3200" b="1" kern="0" dirty="0"/>
              <a:t>systèmes vivants</a:t>
            </a:r>
            <a:r>
              <a:rPr lang="fr-BE" altLang="fr-FR" sz="3200" kern="0" dirty="0"/>
              <a:t> rencontrent-elles les conditions de la pratique du </a:t>
            </a:r>
            <a:r>
              <a:rPr lang="fr-BE" altLang="fr-FR" sz="3200" b="1" kern="0" dirty="0"/>
              <a:t>projet</a:t>
            </a:r>
            <a:r>
              <a:rPr lang="fr-BE" altLang="fr-FR" sz="3200" kern="0" dirty="0"/>
              <a:t> d'architecture ?"</a:t>
            </a:r>
          </a:p>
          <a:p>
            <a:pPr algn="ctr">
              <a:buFontTx/>
              <a:buNone/>
            </a:pPr>
            <a:endParaRPr lang="fr-BE" altLang="fr-FR" sz="3200" kern="0" dirty="0"/>
          </a:p>
          <a:p>
            <a:pPr algn="ctr">
              <a:buFontTx/>
              <a:buNone/>
            </a:pPr>
            <a:r>
              <a:rPr lang="fr-BE" altLang="fr-FR" sz="3200" kern="0" dirty="0"/>
              <a:t>"En quoi les conditions de la pratique du </a:t>
            </a:r>
            <a:r>
              <a:rPr lang="fr-BE" altLang="fr-FR" sz="3200" b="1" kern="0" dirty="0"/>
              <a:t>projet</a:t>
            </a:r>
            <a:r>
              <a:rPr lang="fr-BE" altLang="fr-FR" sz="3200" kern="0" dirty="0"/>
              <a:t> d'architecture rencontrent-elles les conditions contemporaines des </a:t>
            </a:r>
            <a:r>
              <a:rPr lang="fr-BE" altLang="fr-FR" sz="3200" b="1" kern="0" dirty="0"/>
              <a:t>systèmes vivants</a:t>
            </a:r>
            <a:r>
              <a:rPr lang="fr-BE" altLang="fr-FR" sz="3200" kern="0" dirty="0"/>
              <a:t> ?"</a:t>
            </a:r>
            <a:endParaRPr lang="fr-FR" altLang="fr-FR" sz="3200" kern="0" dirty="0"/>
          </a:p>
        </p:txBody>
      </p:sp>
    </p:spTree>
    <p:extLst>
      <p:ext uri="{BB962C8B-B14F-4D97-AF65-F5344CB8AC3E}">
        <p14:creationId xmlns:p14="http://schemas.microsoft.com/office/powerpoint/2010/main" val="30222725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EDDB7B41-D083-4E39-BA2E-33F42ABB74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8240"/>
            <a:ext cx="12192000" cy="4541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927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>
            <a:extLst>
              <a:ext uri="{FF2B5EF4-FFF2-40B4-BE49-F238E27FC236}">
                <a16:creationId xmlns:a16="http://schemas.microsoft.com/office/drawing/2014/main" id="{B2D44DE2-F551-410C-866E-F15863E05F4F}"/>
              </a:ext>
            </a:extLst>
          </p:cNvPr>
          <p:cNvSpPr>
            <a:spLocks noGrp="1"/>
          </p:cNvSpPr>
          <p:nvPr>
            <p:ph/>
          </p:nvPr>
        </p:nvSpPr>
        <p:spPr>
          <a:xfrm>
            <a:off x="624417" y="164124"/>
            <a:ext cx="11521016" cy="6217626"/>
          </a:xfrm>
        </p:spPr>
        <p:txBody>
          <a:bodyPr/>
          <a:lstStyle/>
          <a:p>
            <a:r>
              <a:rPr lang="fr-BE" dirty="0"/>
              <a:t>Parallèlement à l’appel à candidature, les étudiants disposent des mêmes informations que les concurrents architectes et développent un thème (en lien avec les thématiques </a:t>
            </a:r>
            <a:r>
              <a:rPr lang="fr-BE" dirty="0" err="1"/>
              <a:t>aéd</a:t>
            </a:r>
            <a:r>
              <a:rPr lang="fr-BE" dirty="0"/>
              <a:t>); une manière d’aborder la question de la </a:t>
            </a:r>
            <a:r>
              <a:rPr lang="fr-BE" dirty="0" err="1"/>
              <a:t>verdurisation</a:t>
            </a:r>
            <a:r>
              <a:rPr lang="fr-BE" dirty="0"/>
              <a:t> de ce lieu en particulier.</a:t>
            </a:r>
          </a:p>
          <a:p>
            <a:r>
              <a:rPr lang="fr-BE" dirty="0"/>
              <a:t>L’administration offre aux étudiants une journée d’information (identique à celle des professionnels)</a:t>
            </a:r>
          </a:p>
          <a:p>
            <a:r>
              <a:rPr lang="fr-BE" dirty="0"/>
              <a:t>Une plateforme d’échange d’informations sera mise en place avec la commune d’Ixelles, permettant à l’administration de communiquer avec les étudiants.</a:t>
            </a:r>
          </a:p>
          <a:p>
            <a:r>
              <a:rPr lang="fr-BE" dirty="0"/>
              <a:t>Les étudiants sont invités à partager entre eux leurs recherches au cours de matinées d’échange.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45846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A la demande des étudiants…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43339" y="912813"/>
            <a:ext cx="12048661" cy="5468937"/>
          </a:xfrm>
        </p:spPr>
        <p:txBody>
          <a:bodyPr/>
          <a:lstStyle/>
          <a:p>
            <a:pPr marL="0" indent="0">
              <a:buNone/>
            </a:pPr>
            <a:r>
              <a:rPr lang="fr-BE" sz="44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Qui ont suivi et validé  AED 1 et 2</a:t>
            </a:r>
          </a:p>
          <a:p>
            <a:pPr marL="0" indent="0">
              <a:buNone/>
            </a:pPr>
            <a:r>
              <a:rPr lang="fr-BE" dirty="0"/>
              <a:t>Le candidat étudiant propose aux enseignants un programme sur mesure, comprenant obligatoirement 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fr-BE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Une ou plusieurs formations puisées dans l’offre d’institutions reconnues (ULB, IBGE, Home-Grade, CSTC, </a:t>
            </a:r>
            <a:r>
              <a:rPr lang="fr-BE" dirty="0" err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pmp</a:t>
            </a:r>
            <a:r>
              <a:rPr lang="fr-BE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CDR etc.) ceci comprend la réussite de la certification si celle-ci est proposée par l’institution ;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fr-BE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Plusieurs conférences liées à la thématique et prévue au cours du semestre avec compte-rendu en séminaire ;</a:t>
            </a:r>
          </a:p>
          <a:p>
            <a:pPr lvl="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endParaRPr lang="fr-BE" sz="2800" dirty="0"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fr-BE" dirty="0"/>
          </a:p>
          <a:p>
            <a:endParaRPr lang="fr-BE" dirty="0"/>
          </a:p>
          <a:p>
            <a:pPr marL="457200" lvl="1" indent="0">
              <a:buNone/>
            </a:pPr>
            <a:endParaRPr lang="fr-BE" dirty="0"/>
          </a:p>
        </p:txBody>
      </p:sp>
      <p:sp>
        <p:nvSpPr>
          <p:cNvPr id="4" name="AutoShape 2" descr="data:image/jpeg;base64,/9j/4AAQSkZJRgABAQAAAQABAAD/2wCEAAkGBwgHBgkIBwgKCgkLDRYPDQwMDRsUFRAWIB0iIiAdHx8kKDQsJCYxJx8fLT0tMTU3Ojo6Iys/RD84QzQ5OjcBCgoKDQwNGg8PGjclHyU3Nzc3Nzc3Nzc3Nzc3Nzc3Nzc3Nzc3Nzc3Nzc3Nzc3Nzc3Nzc3Nzc3Nzc3Nzc3Nzc3N//AABEIALcAeAMBIgACEQEDEQH/xAAbAAADAQEBAQEAAAAAAAAAAAAAAQIDBQYEB//EADYQAAICAQIEAwUGBgMBAAAAAAABAhEDEiEEMUFRBRMyIiNhcYEGU4KRkqFCUmJjcsEVM+EU/8QAFgEBAQEAAAAAAAAAAAAAAAAAAAEC/8QAFhEBAQEAAAAAAAAAAAAAAAAAABEB/9oADAMBAAIRAxEAPwD9pQ4ZIT9Eoy3a9l3y5iieb8Byqfi+bC5Z9WFZYwwunDBFyi92oL2pfFv0ur5mh6YKGACYDChQqEUFASIpoVASyWWxMDNozlE3ZEkB8mSIGs4gB9cTzngGe/E8nC+fxTli828EpJwxrVFptKCpu3St8nz5nf4mE8nC5oYpacksclCV1Ta2f5nK8C4HjvD8vkT4rgZ8Jpclh4fFOLjLZWtU5bbS+rA7oAMgQDABAMAEJoYFEMTKaEwJJaLJYGM1swKkAG6PL/Z+GOPjfEVhzwz+8Um4PTGFw0rU4K/4mkm16nvdnqEeP8O4CPE+J43DiMinDNkyrHm4LIow9uNyjNvTrdVa2pvbncHsxgAAABYABn50H1/YPOhzt/kBoIjzod9yozjPeLAZLRQmXBJLRTEwM5IRUuQgNUec8D0/8xmksqSn5iSevXnpxeqVyapaklS69OR6DMsksGRYWlkcXob5KVbfucDwLC341l4nFwvGYZSw6eKlxPC48eqfs17SinOW0m2m4/sTR6UYCk6V038gFOagt7+iMtVtvzJ1/iDbd75Uvggt298vPsAKVxtTnt1oUZf3J7/0mqg9nrk2J43e2SSAjVTXvJPf+UnU/vJ7f0G3lut8kjOVpv8A7PyArHNbRtt92qLMVqv1ZefU0xytcpfiApksoTKM5dQHIQGseRRECiAMp3KdJT2XNPY1fK0rZg47usc91/MA1d+nIt99y4Q3Url8mzNp9cc65es2gqikgKAAACMsbV1J10TosUt1uBjTbvTl+rElT1act3y1AlXLE3y/jFGD5PHL9YG4mLHtGtOn62UyjOQDkAFQKJjyLIJkk4tNWiFhx1tH9zR8hWq3aAjyYVtHpXMtLSqSpIa5PemHQABW+gV12sVdOgD3rkDVpqrQq/8ABrp8gIWGF+nn8Q8rHfo/cvtQARGEI+mNFMfRCGCJAEhlDjyLIjyLIIy+h7X8Low8tdcULu/UfS1aaPn0pWtOJfCwBwt74od/VzNsa9lbJfBMy0rmo4X0LxOvZuC7KIGgDABAMAEAAACGJlEyAJAA4ooUSiAMckaer3aXeS3NQaT5qwME1SSlivtWwKSVuMsPa1Ecrg1eSK/AJz3a8yK/ABrHLCVJTi2+zLPnU/7karpAPMe/vV+kD6BNpJt8kYyybN+Yu3pF5jV+9T/CwNPNg1anGvmRLK7qOTH8EydWy95G/wDAak7SWSP6QNcctUbtP4obCNpK+Zz/ABXPxHDywSxZIxhOehqUf9/6KPukApDAcSyYjIAAAAoyerHHeb7WomyADBT6vJKl3gLXT3yS+Wg2km2vaarsT5b+8n+YGeuv45X30C17Jucvno5mvly+8kOMGpXqb+YGUW5ypZJLm/RRrGMleqer6FAAHI8dkn/88bS96m943VPv8uh12cfxxSjPDkg5t6lFxU1FJXz5O+a7AdRgN8wKKiMURkDEMAAQwABAAAAAAAAADOR4/mlglwLjjwZHkzqHvm1pVN7fVJ0+3c67OB9qYNvgHjcoZHxUE5RwrJtu97Tpc9+9AdxgDAoqIyYlkAAAAAAAAhgAgAAAAAAZ5v7Z43LBwcsU8ePK+IUVOSjtaa6tO97Vb/LmekOH9o4PJm4F+ZHFHDl86U5ZdF17OlbO/Vy26AdfHGUMcYzk5yiknJqtT7iNH1AtBFlahAA9QagAAtBaABAWg1ABAahWAFBYWAAFmeXFhyuLy44Tcd1qinXyAALb+IAAH//Z"/>
          <p:cNvSpPr>
            <a:spLocks noChangeAspect="1" noChangeArrowheads="1"/>
          </p:cNvSpPr>
          <p:nvPr/>
        </p:nvSpPr>
        <p:spPr bwMode="auto">
          <a:xfrm>
            <a:off x="1679575" y="-830263"/>
            <a:ext cx="1143000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1466987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F5B00D9-249C-411E-BA8F-A6EADB3627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Ce n’est pas tout…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5B7AE36-ED10-47C3-8204-8160EC412F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0" indent="-342900">
              <a:lnSpc>
                <a:spcPct val="115000"/>
              </a:lnSpc>
              <a:buFont typeface="Calibri" panose="020F0502020204030204" pitchFamily="34" charset="0"/>
              <a:buChar char="-"/>
            </a:pPr>
            <a:r>
              <a:rPr lang="fr-BE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 lecture de plusieurs ouvrages de référence sur le sujet avec compte-rendu en séminaire ;</a:t>
            </a:r>
            <a:endParaRPr lang="fr-BE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lvl="0" indent="-342900">
              <a:lnSpc>
                <a:spcPct val="115000"/>
              </a:lnSpc>
              <a:spcAft>
                <a:spcPts val="1000"/>
              </a:spcAft>
              <a:buFont typeface="Calibri" panose="020F0502020204030204" pitchFamily="34" charset="0"/>
              <a:buChar char="-"/>
            </a:pPr>
            <a:r>
              <a:rPr lang="fr-BE" sz="32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L’organisation de plusieurs séances de séminaire rassemblant les étudiants et professeurs sous une forme à définir avec les enseignants (compte-rendu des conférences, lectures, recherches liées au sujet, organisation de visites, table-ronde, etc…).</a:t>
            </a:r>
            <a:endParaRPr lang="fr-BE" sz="28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069690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6741DD3-B673-436E-9D9C-CB9702884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/>
              <a:t>planning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01A7DE8-BF11-462E-8140-B19E36288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13/09 : remise des candidatures des étudiants;</a:t>
            </a:r>
          </a:p>
          <a:p>
            <a:r>
              <a:rPr lang="fr-BE" dirty="0"/>
              <a:t>15/09 : validation (ou non) des candidatures;</a:t>
            </a:r>
          </a:p>
          <a:p>
            <a:r>
              <a:rPr lang="fr-BE" dirty="0"/>
              <a:t>16/09 : inscription des candidats étudiants;</a:t>
            </a:r>
          </a:p>
          <a:p>
            <a:r>
              <a:rPr lang="fr-BE" dirty="0"/>
              <a:t>Fin septembre : séance d’information par la commune d’Ixelles;</a:t>
            </a:r>
          </a:p>
          <a:p>
            <a:r>
              <a:rPr lang="fr-BE" dirty="0"/>
              <a:t>Séminaires « à la carte »</a:t>
            </a:r>
          </a:p>
          <a:p>
            <a:r>
              <a:rPr lang="fr-BE" dirty="0"/>
              <a:t>Fin décembre : remise du travail,</a:t>
            </a:r>
          </a:p>
          <a:p>
            <a:r>
              <a:rPr lang="fr-BE" dirty="0"/>
              <a:t>Janvier : jury.</a:t>
            </a:r>
          </a:p>
        </p:txBody>
      </p:sp>
    </p:spTree>
    <p:extLst>
      <p:ext uri="{BB962C8B-B14F-4D97-AF65-F5344CB8AC3E}">
        <p14:creationId xmlns:p14="http://schemas.microsoft.com/office/powerpoint/2010/main" val="2746816117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664</Words>
  <Application>Microsoft Office PowerPoint</Application>
  <PresentationFormat>Grand écran</PresentationFormat>
  <Paragraphs>69</Paragraphs>
  <Slides>10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Century Gothic</vt:lpstr>
      <vt:lpstr>Thème Office</vt:lpstr>
      <vt:lpstr>Modèle par défaut</vt:lpstr>
      <vt:lpstr>architectures écologies durabilités [aéd]</vt:lpstr>
      <vt:lpstr>Présentation PowerPoint</vt:lpstr>
      <vt:lpstr>De Meadows (1970) à Turner (2012)</vt:lpstr>
      <vt:lpstr>Présentation PowerPoint</vt:lpstr>
      <vt:lpstr>Présentation PowerPoint</vt:lpstr>
      <vt:lpstr>Présentation PowerPoint</vt:lpstr>
      <vt:lpstr>A la demande des étudiants…</vt:lpstr>
      <vt:lpstr>Ce n’est pas tout… </vt:lpstr>
      <vt:lpstr>planning</vt:lpstr>
      <vt:lpstr>Plus d’info aéd3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VAN INNIS  Valérie</dc:creator>
  <cp:lastModifiedBy>PRIGNOT  Isabelle</cp:lastModifiedBy>
  <cp:revision>10</cp:revision>
  <cp:lastPrinted>2020-09-18T08:16:44Z</cp:lastPrinted>
  <dcterms:created xsi:type="dcterms:W3CDTF">2019-07-23T10:25:07Z</dcterms:created>
  <dcterms:modified xsi:type="dcterms:W3CDTF">2021-09-07T15:15:24Z</dcterms:modified>
</cp:coreProperties>
</file>