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77" r:id="rId4"/>
    <p:sldId id="268" r:id="rId5"/>
    <p:sldId id="270" r:id="rId6"/>
    <p:sldId id="261" r:id="rId7"/>
    <p:sldId id="319" r:id="rId8"/>
    <p:sldId id="320" r:id="rId9"/>
    <p:sldId id="307" r:id="rId10"/>
    <p:sldId id="279" r:id="rId11"/>
    <p:sldId id="282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6"/>
    <p:restoredTop sz="91712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632" y="176"/>
      </p:cViewPr>
      <p:guideLst>
        <p:guide orient="horz" pos="260"/>
        <p:guide pos="6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EBC7-3F0D-5149-854A-7E2CC1BCB783}" type="datetimeFigureOut">
              <a:rPr lang="de-DE" smtClean="0"/>
              <a:t>09.09.21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9016-746B-A842-B4D8-62F9C44D37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57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Notes: Helps solving &gt;</a:t>
            </a:r>
            <a:r>
              <a:rPr lang="en-GB" baseline="0" dirty="0"/>
              <a:t>&gt;helps solve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9BC8A-F394-409F-8BBD-F7871472A8F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65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Notes: Helps solving &gt;</a:t>
            </a:r>
            <a:r>
              <a:rPr lang="en-GB" baseline="0" dirty="0"/>
              <a:t>&gt;helps solve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9BC8A-F394-409F-8BBD-F7871472A8F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59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D91A54-CBC2-3B49-9612-10A22EEE4A09}" type="datetimeFigureOut">
              <a:rPr lang="de-DE">
                <a:solidFill>
                  <a:prstClr val="black"/>
                </a:solidFill>
                <a:latin typeface="Calibri"/>
              </a:rPr>
              <a:pPr/>
              <a:t>09.09.21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50E824-DBA7-4E4F-B2EF-A7D63E009F3C}" type="slidenum">
              <a:rPr lang="en-GB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977809-CE32-0F44-BCEE-645FCBC73F3F}"/>
              </a:ext>
            </a:extLst>
          </p:cNvPr>
          <p:cNvSpPr txBox="1"/>
          <p:nvPr userDrawn="1"/>
        </p:nvSpPr>
        <p:spPr>
          <a:xfrm>
            <a:off x="1750423" y="4911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31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D91A54-CBC2-3B49-9612-10A22EEE4A09}" type="datetimeFigureOut">
              <a:rPr lang="de-DE">
                <a:solidFill>
                  <a:prstClr val="black"/>
                </a:solidFill>
                <a:latin typeface="Calibri"/>
              </a:rPr>
              <a:pPr/>
              <a:t>09.09.21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50E824-DBA7-4E4F-B2EF-A7D63E009F3C}" type="slidenum">
              <a:rPr lang="en-GB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7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D91A54-CBC2-3B49-9612-10A22EEE4A09}" type="datetimeFigureOut">
              <a:rPr lang="de-DE">
                <a:solidFill>
                  <a:prstClr val="black"/>
                </a:solidFill>
                <a:latin typeface="Calibri"/>
              </a:rPr>
              <a:pPr/>
              <a:t>09.09.21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50E824-DBA7-4E4F-B2EF-A7D63E009F3C}" type="slidenum">
              <a:rPr lang="en-GB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34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DEE-FCDD-4733-A5F6-25FBB4406905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34D0-9321-4926-ABFF-D6C970A66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15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1581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052" name="Picture 4" descr="\\NBK4-130A-01\E-Learning\Erasmus Plus\Antragstellung 2015\Strategic Partnership Local Change\Project Communication\Consortium Logos\eu_flag_co_funded_pos_[rgb]_righ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4616374"/>
            <a:ext cx="1008112" cy="2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 flipH="1">
            <a:off x="467544" y="4569972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9A39CFD-E8F5-894E-97D7-7FAC50091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563"/>
            <a:ext cx="886842" cy="806220"/>
          </a:xfrm>
          <a:prstGeom prst="rect">
            <a:avLst/>
          </a:prstGeom>
        </p:spPr>
      </p:pic>
      <p:pic>
        <p:nvPicPr>
          <p:cNvPr id="12" name="Picture 3" descr="C:\Users\ellen.fetzer\Documents\E-Learning\Erasmus Plus\Antragstellung 2017\CO-Land\3 Communication\Logos\logos_1row.jpg">
            <a:extLst>
              <a:ext uri="{FF2B5EF4-FFF2-40B4-BE49-F238E27FC236}">
                <a16:creationId xmlns:a16="http://schemas.microsoft.com/office/drawing/2014/main" id="{42AC7395-7FA6-1249-A546-CBD7C9AE38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40"/>
          <a:stretch/>
        </p:blipFill>
        <p:spPr bwMode="auto">
          <a:xfrm>
            <a:off x="299170" y="4834479"/>
            <a:ext cx="7583289" cy="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4A9AF3-58AE-D54B-B845-4918339F0B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67" y="4883482"/>
            <a:ext cx="1082029" cy="1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9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DEE-FCDD-4733-A5F6-25FBB4406905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34D0-9321-4926-ABFF-D6C970A66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0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DEE-FCDD-4733-A5F6-25FBB4406905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34D0-9321-4926-ABFF-D6C970A66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900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DEE-FCDD-4733-A5F6-25FBB4406905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34D0-9321-4926-ABFF-D6C970A66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23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DEE-FCDD-4733-A5F6-25FBB4406905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34D0-9321-4926-ABFF-D6C970A66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454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DEE-FCDD-4733-A5F6-25FBB4406905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34D0-9321-4926-ABFF-D6C970A66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609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DEE-FCDD-4733-A5F6-25FBB4406905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34D0-9321-4926-ABFF-D6C970A66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51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D91A54-CBC2-3B49-9612-10A22EEE4A09}" type="datetimeFigureOut">
              <a:rPr lang="de-DE">
                <a:solidFill>
                  <a:prstClr val="black"/>
                </a:solidFill>
                <a:latin typeface="Calibri"/>
              </a:rPr>
              <a:pPr/>
              <a:t>09.09.21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50E824-DBA7-4E4F-B2EF-A7D63E009F3C}" type="slidenum">
              <a:rPr lang="en-GB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398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DEE-FCDD-4733-A5F6-25FBB4406905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34D0-9321-4926-ABFF-D6C970A66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53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DEE-FCDD-4733-A5F6-25FBB4406905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34D0-9321-4926-ABFF-D6C970A66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62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DEE-FCDD-4733-A5F6-25FBB4406905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34D0-9321-4926-ABFF-D6C970A66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52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D91A54-CBC2-3B49-9612-10A22EEE4A09}" type="datetimeFigureOut">
              <a:rPr lang="de-DE">
                <a:solidFill>
                  <a:prstClr val="black"/>
                </a:solidFill>
                <a:latin typeface="Calibri"/>
              </a:rPr>
              <a:pPr/>
              <a:t>09.09.21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50E824-DBA7-4E4F-B2EF-A7D63E009F3C}" type="slidenum">
              <a:rPr lang="en-GB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6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D91A54-CBC2-3B49-9612-10A22EEE4A09}" type="datetimeFigureOut">
              <a:rPr lang="de-DE">
                <a:solidFill>
                  <a:prstClr val="black"/>
                </a:solidFill>
                <a:latin typeface="Calibri"/>
              </a:rPr>
              <a:pPr/>
              <a:t>09.09.21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50E824-DBA7-4E4F-B2EF-A7D63E009F3C}" type="slidenum">
              <a:rPr lang="en-GB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32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D91A54-CBC2-3B49-9612-10A22EEE4A09}" type="datetimeFigureOut">
              <a:rPr lang="de-DE">
                <a:solidFill>
                  <a:prstClr val="black"/>
                </a:solidFill>
                <a:latin typeface="Calibri"/>
              </a:rPr>
              <a:pPr/>
              <a:t>09.09.21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50E824-DBA7-4E4F-B2EF-A7D63E009F3C}" type="slidenum">
              <a:rPr lang="en-GB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D91A54-CBC2-3B49-9612-10A22EEE4A09}" type="datetimeFigureOut">
              <a:rPr lang="de-DE">
                <a:solidFill>
                  <a:prstClr val="black"/>
                </a:solidFill>
                <a:latin typeface="Calibri"/>
              </a:rPr>
              <a:pPr/>
              <a:t>09.09.21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50E824-DBA7-4E4F-B2EF-A7D63E009F3C}" type="slidenum">
              <a:rPr lang="en-GB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06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D91A54-CBC2-3B49-9612-10A22EEE4A09}" type="datetimeFigureOut">
              <a:rPr lang="de-DE">
                <a:solidFill>
                  <a:prstClr val="black"/>
                </a:solidFill>
                <a:latin typeface="Calibri"/>
              </a:rPr>
              <a:pPr/>
              <a:t>09.09.21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50E824-DBA7-4E4F-B2EF-A7D63E009F3C}" type="slidenum">
              <a:rPr lang="en-GB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48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D91A54-CBC2-3B49-9612-10A22EEE4A09}" type="datetimeFigureOut">
              <a:rPr lang="de-DE">
                <a:solidFill>
                  <a:prstClr val="black"/>
                </a:solidFill>
                <a:latin typeface="Calibri"/>
              </a:rPr>
              <a:pPr/>
              <a:t>09.09.21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50E824-DBA7-4E4F-B2EF-A7D63E009F3C}" type="slidenum">
              <a:rPr lang="en-GB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44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D91A54-CBC2-3B49-9612-10A22EEE4A09}" type="datetimeFigureOut">
              <a:rPr lang="de-DE">
                <a:solidFill>
                  <a:prstClr val="black"/>
                </a:solidFill>
                <a:latin typeface="Calibri"/>
              </a:rPr>
              <a:pPr/>
              <a:t>09.09.21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E50E824-DBA7-4E4F-B2EF-A7D63E009F3C}" type="slidenum">
              <a:rPr lang="en-GB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60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rchi_-_NEWdroite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14" y="4813896"/>
            <a:ext cx="1257072" cy="3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0DEE-FCDD-4733-A5F6-25FBB4406905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34D0-9321-4926-ABFF-D6C970A66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47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7350" y="1545623"/>
            <a:ext cx="5829300" cy="3608448"/>
          </a:xfrm>
        </p:spPr>
        <p:txBody>
          <a:bodyPr/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Questions d’Architecture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Paysage et Territoire</a:t>
            </a:r>
            <a:br>
              <a:rPr lang="fr-FR" sz="19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9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ARCH-P7111 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PAT - Paysage et territoire 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Introduction – Programme 21-22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23.09.21 – 16.12.21</a:t>
            </a:r>
            <a:br>
              <a:rPr lang="fr-FR" sz="19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9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Didier Vancutsem, Julie Martineau, Axel Fisher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69" y="404067"/>
            <a:ext cx="2548691" cy="560152"/>
          </a:xfrm>
          <a:prstGeom prst="rect">
            <a:avLst/>
          </a:prstGeom>
        </p:spPr>
      </p:pic>
      <p:pic>
        <p:nvPicPr>
          <p:cNvPr id="8" name="Bild 7" descr="Bildschirmfoto 2015-09-13 um 19.15.1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306" y="195772"/>
            <a:ext cx="879611" cy="848054"/>
          </a:xfrm>
          <a:prstGeom prst="rect">
            <a:avLst/>
          </a:prstGeom>
        </p:spPr>
      </p:pic>
      <p:pic>
        <p:nvPicPr>
          <p:cNvPr id="6" name="Bild 5" descr="archi_-_NEWdroite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825" y="404067"/>
            <a:ext cx="1611260" cy="4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2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881057" y="128020"/>
            <a:ext cx="597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Projets actuels – Plan Canal</a:t>
            </a:r>
            <a:endParaRPr lang="fr-FR" sz="13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1110C6-2995-7348-9CD3-63BFC46065B5}"/>
              </a:ext>
            </a:extLst>
          </p:cNvPr>
          <p:cNvSpPr txBox="1"/>
          <p:nvPr/>
        </p:nvSpPr>
        <p:spPr>
          <a:xfrm>
            <a:off x="4267201" y="1721713"/>
            <a:ext cx="1773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Place de la Résistance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07FDDC-09CE-5643-BDE8-29F0615C1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03" y="548996"/>
            <a:ext cx="8400508" cy="40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9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5033AF5-D942-A54A-BCCB-B2DF46FE7D04}"/>
              </a:ext>
            </a:extLst>
          </p:cNvPr>
          <p:cNvSpPr txBox="1"/>
          <p:nvPr/>
        </p:nvSpPr>
        <p:spPr>
          <a:xfrm>
            <a:off x="1" y="149138"/>
            <a:ext cx="908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Canal et Vallée de la Senne à Anderlecht Sud – </a:t>
            </a:r>
            <a:br>
              <a:rPr lang="fr-FR" b="1" dirty="0"/>
            </a:br>
            <a:r>
              <a:rPr lang="fr-FR" b="1" dirty="0"/>
              <a:t>cas d’étude de paysage urbain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E77AE6F-6E17-FF49-9008-0AC12930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5469"/>
            <a:ext cx="9084733" cy="43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84570" y="763799"/>
            <a:ext cx="8094868" cy="368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Systemschrift"/>
              <a:buChar char="_"/>
            </a:pP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Analyse de cas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sur la zone sud du Canal, de la Vallée de la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et du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Vogelsangbeek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- Commune d’Anderlecht tout en considérant le contexte local et régional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Systemschrift"/>
              <a:buChar char="_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Identifier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les continués paysagères et hydrographiques,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définir les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outils d'analyse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avec approche prospective, faire un relevé de terrain selon les critères de l'analyse déterminée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Systemschrift"/>
              <a:buChar char="_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appliquer la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méthode du DPSIR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pour l'élaboration de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3 scénarios de transformation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de ces espaces paysagers, dont l'un sera développé de manière plus détaillée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Systemschrift"/>
              <a:buChar char="_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Travail avec la commune d’Anderlecht, How To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Swim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asbl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, BRU-Environnement, habitants du Quartier de la Roue, CIVA =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intégration des acteurs et décideurs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OBJECTIFS : 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Systemschrift"/>
              <a:buChar char="_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développement de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scénarios paysagers intégrés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pour un ou plusieurs espaces choisis à Anderlecht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Systemschrift"/>
              <a:buChar char="_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Interaction entre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l’architecture du paysage et l’architecture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entre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étudiant.e.s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cursus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⇋ Architecte-Paysagiste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Systemschrift"/>
              <a:buChar char="_"/>
            </a:pP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Projet et présentation dans le cadre du Projet Erasmus+ WAVE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732905D-FF25-654F-936E-2318C5238D3E}"/>
              </a:ext>
            </a:extLst>
          </p:cNvPr>
          <p:cNvSpPr/>
          <p:nvPr/>
        </p:nvSpPr>
        <p:spPr>
          <a:xfrm>
            <a:off x="0" y="1174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Canal et Vallée de la Senne à Anderlecht Sud – </a:t>
            </a:r>
            <a:br>
              <a:rPr lang="fr-FR" b="1" dirty="0"/>
            </a:br>
            <a:r>
              <a:rPr lang="fr-FR" b="1" dirty="0"/>
              <a:t>cas d’étude de paysage urbain</a:t>
            </a:r>
          </a:p>
        </p:txBody>
      </p:sp>
    </p:spTree>
    <p:extLst>
      <p:ext uri="{BB962C8B-B14F-4D97-AF65-F5344CB8AC3E}">
        <p14:creationId xmlns:p14="http://schemas.microsoft.com/office/powerpoint/2010/main" val="105756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86654" y="902314"/>
            <a:ext cx="8191562" cy="3852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Quelles questions voulons-nous traiter ?</a:t>
            </a:r>
          </a:p>
          <a:p>
            <a:pPr marL="214313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quels développements, quelles recommandations dans le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court, moyen et long terme 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14313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quelle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gestion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nécessaire, quelle diversité, quelle gestion des eaux (surface, souterraine) ? </a:t>
            </a:r>
          </a:p>
          <a:p>
            <a:pPr marL="214313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Comment pouvons-nous appliquer les méthodes de «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Placemaking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» pour réaliser des espaces ouverts urbains mixtes, attractifs, conviviaux, et sains – répondant aux enjeux de résilience paysagère dans le cadre de paysages complexes ?</a:t>
            </a:r>
          </a:p>
          <a:p>
            <a:pPr marL="214313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Que nous apprend la pandémie sur le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devenir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du rôle de l’eau en ville ? </a:t>
            </a:r>
          </a:p>
          <a:p>
            <a:pPr marL="214313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Comment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revoir notre approche de l’eau dans le développement de l’espace urbain,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comment développer les processus de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-création de l’espace public et de l’eau ?</a:t>
            </a:r>
          </a:p>
          <a:p>
            <a:pPr marL="214313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comment utiliser les avantages de la ressource EAU pour l’amélioration du climat urbain ? </a:t>
            </a:r>
          </a:p>
          <a:p>
            <a:pPr>
              <a:lnSpc>
                <a:spcPct val="114000"/>
              </a:lnSpc>
            </a:pP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Finalité 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Développer des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scénarios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considérant la gestion de l'eau, la végétation et le climat urbain, la gestion participative des acteurs, la mobilité et la gouvernance. 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Différents outils de travail seront utilisés, comme la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méthodologie de travail par transect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Développement en parallèle du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Living </a:t>
            </a:r>
            <a:r>
              <a:rPr 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« WAVE »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projet Erasmus+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réflexions seront développées en accord avec les opinions de la Commune d’Anderlecht, ainsi que des autres services.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Exposition des travaux et présentation à la Commune d’Anderlecht et avec le CIVA Bruxelles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1074357-4266-E64B-8230-03C3135DE898}"/>
              </a:ext>
            </a:extLst>
          </p:cNvPr>
          <p:cNvSpPr/>
          <p:nvPr/>
        </p:nvSpPr>
        <p:spPr>
          <a:xfrm>
            <a:off x="0" y="1174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Canal et Vallée de la Senne à Anderlecht Sud – </a:t>
            </a:r>
            <a:br>
              <a:rPr lang="fr-FR" b="1" dirty="0"/>
            </a:br>
            <a:r>
              <a:rPr lang="fr-FR" b="1" dirty="0"/>
              <a:t>cas d’étude de paysage urbain</a:t>
            </a:r>
          </a:p>
        </p:txBody>
      </p:sp>
    </p:spTree>
    <p:extLst>
      <p:ext uri="{BB962C8B-B14F-4D97-AF65-F5344CB8AC3E}">
        <p14:creationId xmlns:p14="http://schemas.microsoft.com/office/powerpoint/2010/main" val="411732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4666" y="271607"/>
            <a:ext cx="7106336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Objectifs du cours et compétences visées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Elaborer une analyse précise d’un réseau hydrographique urbain complexe tel que le Canal d’Anderlecht, la vallée de la </a:t>
            </a:r>
            <a:r>
              <a:rPr 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Pede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du </a:t>
            </a:r>
            <a:r>
              <a:rPr 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Vogelsangbeek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Neerpede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- qui mènera à une réponse paysagère appropriée,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 appliquant les outils adéquats pour identifier les déficits et qualités paysagères.</a:t>
            </a:r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 travail à accomplir se centre sur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l'analyse DPSIR, le diagnostic,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l'élaboration de scénarios paysagers.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Analyses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Collecte de données bibliographiques et relevés de terrain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Analyse déterminée et diagnostic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Cartographie et représentation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Analyse DPSIR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Processus : jeu d'acteurs et participation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Elaboration de scénarios et schémas de structure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par diagramme et infographie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par simulation cartographique et indicateurs, schémas et visualisations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Autres activités 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Interventions d’experts nationaux / internationaux (online / présentiel)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Développement du Living </a:t>
            </a:r>
            <a:r>
              <a:rPr 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du Projet WAVE – Projet ERASMUS+</a:t>
            </a:r>
          </a:p>
        </p:txBody>
      </p:sp>
    </p:spTree>
    <p:extLst>
      <p:ext uri="{BB962C8B-B14F-4D97-AF65-F5344CB8AC3E}">
        <p14:creationId xmlns:p14="http://schemas.microsoft.com/office/powerpoint/2010/main" val="370062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21889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WAVE Living Lab ULB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059582"/>
            <a:ext cx="8137276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WAVE Living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 - Objective 2021 - 2022</a:t>
            </a:r>
          </a:p>
          <a:p>
            <a:pPr marL="0" indent="0">
              <a:buNone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Plateforme d’échanges avec acteurs et interventions, avec ULB – LOUISE : </a:t>
            </a:r>
            <a:r>
              <a:rPr lang="fr-FR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www.wave.hfwu.de</a:t>
            </a:r>
            <a:endParaRPr lang="fr-FR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Commune d’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Anderlecht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: Quartier de la Roue, Vallée de la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Vogelsangbeek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et Canal de Bruxelles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Acteurs :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Louise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ULB Faculté Architecture /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Brusseaux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ULB, initiative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Anderlecht, Centre du Paysage, Commune Anderlecht, Groupe Artistes Canal Anderlecht, Brussels by Water, How to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Swim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Association (Paul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Steinbrück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), Bruxelles Environnement, Inter-Environnement Brussels, IFLA Europe</a:t>
            </a:r>
          </a:p>
          <a:p>
            <a:pPr marL="0" indent="0">
              <a:buNone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Produits :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Cours et articles, workshops, web –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TFEs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 Forum Brussels Avril 2023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– New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Bauhaus – Manuel de l’espace public Bruxellois – EU Commission</a:t>
            </a:r>
          </a:p>
          <a:p>
            <a:pPr marL="0" indent="0">
              <a:buNone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Support financier pour </a:t>
            </a:r>
            <a:r>
              <a:rPr lang="fr-FR" sz="1100" b="1">
                <a:latin typeface="Arial" panose="020B0604020202020204" pitchFamily="34" charset="0"/>
                <a:cs typeface="Arial" panose="020B0604020202020204" pitchFamily="34" charset="0"/>
              </a:rPr>
              <a:t>les étudiants </a:t>
            </a:r>
            <a:r>
              <a:rPr lang="fr-FR" sz="11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Forum, Intensive Workshops</a:t>
            </a:r>
          </a:p>
          <a:p>
            <a:pPr marL="0" indent="0">
              <a:buNone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étudiants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28600" indent="-228600">
              <a:buAutoNum type="arabicPeriod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WAVE Living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2021 – 2022</a:t>
            </a:r>
          </a:p>
          <a:p>
            <a:pPr marL="228600" indent="-228600">
              <a:buAutoNum type="arabicPeriod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Intensive Workshops 2022</a:t>
            </a:r>
          </a:p>
          <a:p>
            <a:pPr marL="228600" indent="-228600">
              <a:buAutoNum type="arabicPeriod"/>
            </a:pP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Forum April 2023</a:t>
            </a:r>
          </a:p>
          <a:p>
            <a:pPr marL="0" indent="0">
              <a:buNone/>
            </a:pPr>
            <a:b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911C38-DEFA-0B4C-8ABD-5D944D411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94857"/>
            <a:ext cx="2724398" cy="7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9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21889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WAVE Living Lab ULB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911C38-DEFA-0B4C-8ABD-5D944D411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86" y="94857"/>
            <a:ext cx="2724398" cy="7773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B7EDD8-8054-FB4D-B707-0F7C663FD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1071595"/>
            <a:ext cx="2847952" cy="15463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B225B9-402E-034E-9870-6440B3BDE5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176"/>
          <a:stretch/>
        </p:blipFill>
        <p:spPr>
          <a:xfrm>
            <a:off x="611560" y="2643757"/>
            <a:ext cx="3380322" cy="180020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00ECEE6-2E1D-D342-A84F-D60175B07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1464" y="1071595"/>
            <a:ext cx="2724398" cy="153590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9E9E00B-11AC-2342-A671-6C01009C4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910" y="1071594"/>
            <a:ext cx="2742680" cy="15359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BDA278E-CED9-D74B-9258-4D38E09B3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510" y="2643758"/>
            <a:ext cx="2394080" cy="1800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3023088-438D-8C4D-9080-D2A08F0CE5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7944" y="2643757"/>
            <a:ext cx="2538504" cy="181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6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2" y="176663"/>
            <a:ext cx="7416824" cy="8109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WAVE Project Consortium</a:t>
            </a:r>
          </a:p>
        </p:txBody>
      </p:sp>
      <p:pic>
        <p:nvPicPr>
          <p:cNvPr id="6" name="Picture 2" descr="http://www.graphatlas.com/europe_map_blan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93" y="886762"/>
            <a:ext cx="4716524" cy="3773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3692151" y="3357958"/>
            <a:ext cx="245108" cy="20425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277830" y="1785491"/>
            <a:ext cx="245108" cy="20425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66330" y="2716768"/>
            <a:ext cx="245108" cy="20425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317823" y="3154010"/>
            <a:ext cx="122554" cy="10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440377" y="3099826"/>
            <a:ext cx="122554" cy="10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22938" y="1719745"/>
            <a:ext cx="1165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EMU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72302" y="3296990"/>
            <a:ext cx="728983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Mincu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Ovidius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APUR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433447" y="2558343"/>
            <a:ext cx="728983" cy="246221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ULB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276043" y="2903074"/>
            <a:ext cx="774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IMLA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256546" y="2556395"/>
            <a:ext cx="1014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LE:NOTRE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093141" y="2684220"/>
            <a:ext cx="1621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ISOCARP INSTITUTE</a:t>
            </a:r>
          </a:p>
        </p:txBody>
      </p:sp>
      <p:cxnSp>
        <p:nvCxnSpPr>
          <p:cNvPr id="19" name="Gerade Verbindung mit Pfeil 18"/>
          <p:cNvCxnSpPr>
            <a:cxnSpLocks/>
          </p:cNvCxnSpPr>
          <p:nvPr/>
        </p:nvCxnSpPr>
        <p:spPr>
          <a:xfrm>
            <a:off x="3441235" y="1989747"/>
            <a:ext cx="395634" cy="1307737"/>
          </a:xfrm>
          <a:prstGeom prst="straightConnector1">
            <a:avLst/>
          </a:prstGeom>
          <a:ln w="63500" cap="rnd" cmpd="sng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cxnSpLocks/>
            <a:stCxn id="25" idx="7"/>
          </p:cNvCxnSpPr>
          <p:nvPr/>
        </p:nvCxnSpPr>
        <p:spPr>
          <a:xfrm flipV="1">
            <a:off x="2808652" y="3558901"/>
            <a:ext cx="905663" cy="387508"/>
          </a:xfrm>
          <a:prstGeom prst="straightConnector1">
            <a:avLst/>
          </a:prstGeom>
          <a:ln w="63500" cap="rnd" cmpd="sng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cxnSpLocks/>
            <a:endCxn id="8" idx="3"/>
          </p:cNvCxnSpPr>
          <p:nvPr/>
        </p:nvCxnSpPr>
        <p:spPr>
          <a:xfrm flipV="1">
            <a:off x="1990591" y="1959835"/>
            <a:ext cx="1323134" cy="738702"/>
          </a:xfrm>
          <a:prstGeom prst="straightConnector1">
            <a:avLst/>
          </a:prstGeom>
          <a:ln w="63500" cap="rnd" cmpd="sng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331640" y="3939902"/>
            <a:ext cx="1340107" cy="400110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Naples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Federico II</a:t>
            </a:r>
          </a:p>
        </p:txBody>
      </p:sp>
      <p:sp>
        <p:nvSpPr>
          <p:cNvPr id="25" name="Ellipse 3">
            <a:extLst>
              <a:ext uri="{FF2B5EF4-FFF2-40B4-BE49-F238E27FC236}">
                <a16:creationId xmlns:a16="http://schemas.microsoft.com/office/drawing/2014/main" id="{3259D20C-FC08-451F-A9E5-A53D296D7BDC}"/>
              </a:ext>
            </a:extLst>
          </p:cNvPr>
          <p:cNvSpPr/>
          <p:nvPr/>
        </p:nvSpPr>
        <p:spPr>
          <a:xfrm>
            <a:off x="2599439" y="3916495"/>
            <a:ext cx="245108" cy="20425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Gerade Verbindung mit Pfeil 25"/>
          <p:cNvCxnSpPr>
            <a:cxnSpLocks/>
          </p:cNvCxnSpPr>
          <p:nvPr/>
        </p:nvCxnSpPr>
        <p:spPr>
          <a:xfrm>
            <a:off x="1952738" y="2870451"/>
            <a:ext cx="664122" cy="1046044"/>
          </a:xfrm>
          <a:prstGeom prst="straightConnector1">
            <a:avLst/>
          </a:prstGeom>
          <a:ln w="63500" cap="rnd" cmpd="sng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10">
            <a:extLst>
              <a:ext uri="{FF2B5EF4-FFF2-40B4-BE49-F238E27FC236}">
                <a16:creationId xmlns:a16="http://schemas.microsoft.com/office/drawing/2014/main" id="{FFA3186C-6DCD-45E6-AFA7-445684996A8A}"/>
              </a:ext>
            </a:extLst>
          </p:cNvPr>
          <p:cNvSpPr/>
          <p:nvPr/>
        </p:nvSpPr>
        <p:spPr>
          <a:xfrm>
            <a:off x="3561455" y="3440205"/>
            <a:ext cx="122554" cy="1164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153489" y="2600325"/>
            <a:ext cx="122554" cy="1164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2035898" y="2693360"/>
            <a:ext cx="122554" cy="10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6F867D-03BE-1F4D-9F47-F24059E40F29}"/>
              </a:ext>
            </a:extLst>
          </p:cNvPr>
          <p:cNvSpPr txBox="1"/>
          <p:nvPr/>
        </p:nvSpPr>
        <p:spPr>
          <a:xfrm>
            <a:off x="5930536" y="1027611"/>
            <a:ext cx="28899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Years ERASMUS+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January 2021 – April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Universities – 3 NGOs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program: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Joint Online seminar 2021 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Intensive Workshops 2022 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Living Labs 2021 – 2022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Landscape Forum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funding: 326.000 EUR</a:t>
            </a:r>
          </a:p>
        </p:txBody>
      </p:sp>
    </p:spTree>
    <p:extLst>
      <p:ext uri="{BB962C8B-B14F-4D97-AF65-F5344CB8AC3E}">
        <p14:creationId xmlns:p14="http://schemas.microsoft.com/office/powerpoint/2010/main" val="34234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881057" y="128020"/>
            <a:ext cx="597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Projets actuels – Plan Canal</a:t>
            </a:r>
            <a:endParaRPr lang="fr-FR" sz="13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1110C6-2995-7348-9CD3-63BFC46065B5}"/>
              </a:ext>
            </a:extLst>
          </p:cNvPr>
          <p:cNvSpPr txBox="1"/>
          <p:nvPr/>
        </p:nvSpPr>
        <p:spPr>
          <a:xfrm>
            <a:off x="4267201" y="1721713"/>
            <a:ext cx="1773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Place de la Résistance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2C0B19-EAB7-7145-94F4-251EB3A21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71" y="497352"/>
            <a:ext cx="2931702" cy="414728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4AF8D0-972F-134B-B038-BA7A7DD8D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27" y="1830518"/>
            <a:ext cx="4954385" cy="31849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A2D0E63-F75A-0C4E-871D-0E2CD4F4E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327" y="502513"/>
            <a:ext cx="16637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747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Papier.thmx</Template>
  <TotalTime>0</TotalTime>
  <Words>859</Words>
  <Application>Microsoft Macintosh PowerPoint</Application>
  <PresentationFormat>Bildschirmpräsentation (16:9)</PresentationFormat>
  <Paragraphs>94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Systemschrift</vt:lpstr>
      <vt:lpstr>1_Office-Design</vt:lpstr>
      <vt:lpstr>Larissa</vt:lpstr>
      <vt:lpstr>Questions d’Architecture Paysage et Territoire  ARCH-P7111  PAT - Paysage et territoire  Introduction – Programme 21-22  23.09.21 – 16.12.21  Didier Vancutsem, Julie Martineau, Axel Fisher</vt:lpstr>
      <vt:lpstr>PowerPoint-Präsentation</vt:lpstr>
      <vt:lpstr>PowerPoint-Präsentation</vt:lpstr>
      <vt:lpstr>PowerPoint-Präsentation</vt:lpstr>
      <vt:lpstr>PowerPoint-Präsentation</vt:lpstr>
      <vt:lpstr>WAVE Living Lab ULB</vt:lpstr>
      <vt:lpstr>WAVE Living Lab ULB</vt:lpstr>
      <vt:lpstr>WAVE Project Consortium</vt:lpstr>
      <vt:lpstr>PowerPoint-Präsentation</vt:lpstr>
      <vt:lpstr>PowerPoint-Präsentation</vt:lpstr>
    </vt:vector>
  </TitlesOfParts>
  <Manager/>
  <Company>Vancutsem Stadtplaner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Neerpede, un paysage bruxellois   Didier Vancutsem  24 février 2015</dc:title>
  <dc:subject/>
  <dc:creator>Didier Vancutsem</dc:creator>
  <cp:keywords/>
  <dc:description/>
  <cp:lastModifiedBy>Didier Vancutsem | ISOCARP Institute</cp:lastModifiedBy>
  <cp:revision>342</cp:revision>
  <cp:lastPrinted>2019-09-20T12:57:02Z</cp:lastPrinted>
  <dcterms:created xsi:type="dcterms:W3CDTF">2015-02-23T18:52:31Z</dcterms:created>
  <dcterms:modified xsi:type="dcterms:W3CDTF">2021-09-09T08:55:08Z</dcterms:modified>
  <cp:category/>
</cp:coreProperties>
</file>