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5"/>
  </p:notesMasterIdLst>
  <p:handoutMasterIdLst>
    <p:handoutMasterId r:id="rId16"/>
  </p:handoutMasterIdLst>
  <p:sldIdLst>
    <p:sldId id="306" r:id="rId2"/>
    <p:sldId id="284" r:id="rId3"/>
    <p:sldId id="279" r:id="rId4"/>
    <p:sldId id="271" r:id="rId5"/>
    <p:sldId id="286" r:id="rId6"/>
    <p:sldId id="291" r:id="rId7"/>
    <p:sldId id="290" r:id="rId8"/>
    <p:sldId id="277" r:id="rId9"/>
    <p:sldId id="302" r:id="rId10"/>
    <p:sldId id="303" r:id="rId11"/>
    <p:sldId id="304" r:id="rId12"/>
    <p:sldId id="308" r:id="rId13"/>
    <p:sldId id="280"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811D4-AF95-71DC-C503-6A9D0EFFFD43}" name="Boët Sylvie" initials="BS" userId="S::Sylvie.Boet@ulb.be::5eb0217b-4b87-49d5-8443-0a649539bf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showGuides="1">
      <p:cViewPr varScale="1">
        <p:scale>
          <a:sx n="83" d="100"/>
          <a:sy n="83" d="100"/>
        </p:scale>
        <p:origin x="739" y="77"/>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24ACE-A3BD-4A99-8BEE-3EA3C19C9A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FF55EBA-C03C-46B5-828C-2F133EE0123F}">
      <dgm:prSet/>
      <dgm:spPr/>
      <dgm:t>
        <a:bodyPr/>
        <a:lstStyle/>
        <a:p>
          <a:r>
            <a:rPr lang="fr-BE" dirty="0"/>
            <a:t>Sylvie Boët – Responsable, Dr en psychologie</a:t>
          </a:r>
          <a:endParaRPr lang="en-US" dirty="0"/>
        </a:p>
      </dgm:t>
    </dgm:pt>
    <dgm:pt modelId="{2FD8BDED-0B90-4285-8F21-EC877C3E7956}" type="parTrans" cxnId="{C0673BE4-6327-40B8-B06A-A686525BF396}">
      <dgm:prSet/>
      <dgm:spPr/>
      <dgm:t>
        <a:bodyPr/>
        <a:lstStyle/>
        <a:p>
          <a:endParaRPr lang="en-US"/>
        </a:p>
      </dgm:t>
    </dgm:pt>
    <dgm:pt modelId="{8531936A-BC57-4D07-A9AD-60CE2F9161F9}" type="sibTrans" cxnId="{C0673BE4-6327-40B8-B06A-A686525BF396}">
      <dgm:prSet/>
      <dgm:spPr/>
      <dgm:t>
        <a:bodyPr/>
        <a:lstStyle/>
        <a:p>
          <a:endParaRPr lang="en-US"/>
        </a:p>
      </dgm:t>
    </dgm:pt>
    <dgm:pt modelId="{9C038D39-75D3-4DE9-8275-4133E7E5D23B}">
      <dgm:prSet/>
      <dgm:spPr/>
      <dgm:t>
        <a:bodyPr/>
        <a:lstStyle/>
        <a:p>
          <a:r>
            <a:rPr lang="fr-BE" dirty="0"/>
            <a:t>Sylvie </a:t>
          </a:r>
          <a:r>
            <a:rPr lang="fr-BE" dirty="0" err="1"/>
            <a:t>Verheughe</a:t>
          </a:r>
          <a:r>
            <a:rPr lang="fr-BE" dirty="0"/>
            <a:t> – Secrétaire</a:t>
          </a:r>
          <a:endParaRPr lang="en-US" dirty="0"/>
        </a:p>
      </dgm:t>
    </dgm:pt>
    <dgm:pt modelId="{B26B976B-0F1C-48AB-A31F-D7F6AC19AEC4}" type="parTrans" cxnId="{56412207-B7CB-437B-A5D7-F8520D5002E8}">
      <dgm:prSet/>
      <dgm:spPr/>
      <dgm:t>
        <a:bodyPr/>
        <a:lstStyle/>
        <a:p>
          <a:endParaRPr lang="en-US"/>
        </a:p>
      </dgm:t>
    </dgm:pt>
    <dgm:pt modelId="{F968745F-677B-4981-B851-04289C7052E2}" type="sibTrans" cxnId="{56412207-B7CB-437B-A5D7-F8520D5002E8}">
      <dgm:prSet/>
      <dgm:spPr/>
      <dgm:t>
        <a:bodyPr/>
        <a:lstStyle/>
        <a:p>
          <a:endParaRPr lang="en-US"/>
        </a:p>
      </dgm:t>
    </dgm:pt>
    <dgm:pt modelId="{59446B4E-408C-426A-8C10-6ADFEF554129}">
      <dgm:prSet/>
      <dgm:spPr/>
      <dgm:t>
        <a:bodyPr/>
        <a:lstStyle/>
        <a:p>
          <a:r>
            <a:rPr lang="fr-BE"/>
            <a:t>3 Conseillères psychosociales:</a:t>
          </a:r>
          <a:endParaRPr lang="en-US"/>
        </a:p>
      </dgm:t>
    </dgm:pt>
    <dgm:pt modelId="{14438B1B-6B98-4D8C-9D04-F183AEAE6DAA}" type="parTrans" cxnId="{2F2AB5D2-B965-48A7-8C69-6731152AB956}">
      <dgm:prSet/>
      <dgm:spPr/>
      <dgm:t>
        <a:bodyPr/>
        <a:lstStyle/>
        <a:p>
          <a:endParaRPr lang="en-US"/>
        </a:p>
      </dgm:t>
    </dgm:pt>
    <dgm:pt modelId="{4EA5A0E4-1B9F-4377-8CFC-1C348283800A}" type="sibTrans" cxnId="{2F2AB5D2-B965-48A7-8C69-6731152AB956}">
      <dgm:prSet/>
      <dgm:spPr/>
      <dgm:t>
        <a:bodyPr/>
        <a:lstStyle/>
        <a:p>
          <a:endParaRPr lang="en-US"/>
        </a:p>
      </dgm:t>
    </dgm:pt>
    <dgm:pt modelId="{D1AF28A5-6AF5-4F1C-8BA0-C31E5D280E9E}">
      <dgm:prSet/>
      <dgm:spPr/>
      <dgm:t>
        <a:bodyPr/>
        <a:lstStyle/>
        <a:p>
          <a:pPr>
            <a:buFont typeface="Arial" panose="020B0604020202020204" pitchFamily="34" charset="0"/>
            <a:buChar char="•"/>
          </a:pPr>
          <a:r>
            <a:rPr lang="fr-BE" dirty="0"/>
            <a:t> Alison Avermaete, AS, spécialisée en sciences de la famille et de la sexualité</a:t>
          </a:r>
          <a:endParaRPr lang="en-US" dirty="0"/>
        </a:p>
      </dgm:t>
    </dgm:pt>
    <dgm:pt modelId="{6E5E9399-0363-48A0-8BC3-1339F1908A4A}" type="parTrans" cxnId="{883CAA43-724F-4E62-AA48-2DEE93744F14}">
      <dgm:prSet/>
      <dgm:spPr/>
      <dgm:t>
        <a:bodyPr/>
        <a:lstStyle/>
        <a:p>
          <a:endParaRPr lang="en-US"/>
        </a:p>
      </dgm:t>
    </dgm:pt>
    <dgm:pt modelId="{3D653D53-EA26-4F04-A8D8-8452DD8D79C9}" type="sibTrans" cxnId="{883CAA43-724F-4E62-AA48-2DEE93744F14}">
      <dgm:prSet/>
      <dgm:spPr/>
      <dgm:t>
        <a:bodyPr/>
        <a:lstStyle/>
        <a:p>
          <a:endParaRPr lang="en-US"/>
        </a:p>
      </dgm:t>
    </dgm:pt>
    <dgm:pt modelId="{84E85CFD-2CB9-4F2B-B975-03B37B564BCA}">
      <dgm:prSet/>
      <dgm:spPr/>
      <dgm:t>
        <a:bodyPr/>
        <a:lstStyle/>
        <a:p>
          <a:pPr>
            <a:buFont typeface="Arial" panose="020B0604020202020204" pitchFamily="34" charset="0"/>
            <a:buChar char="•"/>
          </a:pPr>
          <a:r>
            <a:rPr lang="fr-BE" dirty="0"/>
            <a:t> Charlotte Janssens, psychologue</a:t>
          </a:r>
          <a:endParaRPr lang="en-US" dirty="0"/>
        </a:p>
      </dgm:t>
    </dgm:pt>
    <dgm:pt modelId="{BF705071-FF8E-4C01-8072-619FD4261F46}" type="sibTrans" cxnId="{207E0B2D-FE23-4752-B626-69DDC93180B8}">
      <dgm:prSet/>
      <dgm:spPr/>
      <dgm:t>
        <a:bodyPr/>
        <a:lstStyle/>
        <a:p>
          <a:endParaRPr lang="fr-BE"/>
        </a:p>
      </dgm:t>
    </dgm:pt>
    <dgm:pt modelId="{05C02969-2C49-43BB-9F30-F93D4DC43C7C}" type="parTrans" cxnId="{207E0B2D-FE23-4752-B626-69DDC93180B8}">
      <dgm:prSet/>
      <dgm:spPr/>
      <dgm:t>
        <a:bodyPr/>
        <a:lstStyle/>
        <a:p>
          <a:endParaRPr lang="fr-BE"/>
        </a:p>
      </dgm:t>
    </dgm:pt>
    <dgm:pt modelId="{3A18FF05-7250-4C18-8DFE-61623E5BE698}">
      <dgm:prSet/>
      <dgm:spPr/>
      <dgm:t>
        <a:bodyPr/>
        <a:lstStyle/>
        <a:p>
          <a:pPr>
            <a:buFont typeface="Arial" panose="020B0604020202020204" pitchFamily="34" charset="0"/>
            <a:buChar char="•"/>
          </a:pPr>
          <a:r>
            <a:rPr lang="fr-BE" dirty="0"/>
            <a:t> Patricia Mélotte, Dr en psychologie  </a:t>
          </a:r>
          <a:endParaRPr lang="en-US" dirty="0"/>
        </a:p>
      </dgm:t>
    </dgm:pt>
    <dgm:pt modelId="{84CCD91D-2964-494E-9E0C-5530B8693A82}" type="parTrans" cxnId="{B13F6CD7-F0EF-46B5-95B7-833692454579}">
      <dgm:prSet/>
      <dgm:spPr/>
      <dgm:t>
        <a:bodyPr/>
        <a:lstStyle/>
        <a:p>
          <a:endParaRPr lang="fr-BE"/>
        </a:p>
      </dgm:t>
    </dgm:pt>
    <dgm:pt modelId="{920D7F08-8F2B-44DA-9AC8-D869401DD8D9}" type="sibTrans" cxnId="{B13F6CD7-F0EF-46B5-95B7-833692454579}">
      <dgm:prSet/>
      <dgm:spPr/>
      <dgm:t>
        <a:bodyPr/>
        <a:lstStyle/>
        <a:p>
          <a:endParaRPr lang="fr-BE"/>
        </a:p>
      </dgm:t>
    </dgm:pt>
    <dgm:pt modelId="{5FF710D0-7FD0-43C5-8CFB-30D499F3469F}" type="pres">
      <dgm:prSet presAssocID="{6D424ACE-A3BD-4A99-8BEE-3EA3C19C9A96}" presName="linear" presStyleCnt="0">
        <dgm:presLayoutVars>
          <dgm:dir/>
          <dgm:animLvl val="lvl"/>
          <dgm:resizeHandles val="exact"/>
        </dgm:presLayoutVars>
      </dgm:prSet>
      <dgm:spPr/>
    </dgm:pt>
    <dgm:pt modelId="{DB5E2EAC-D311-4C16-B217-3A9419FE146B}" type="pres">
      <dgm:prSet presAssocID="{8FF55EBA-C03C-46B5-828C-2F133EE0123F}" presName="parentLin" presStyleCnt="0"/>
      <dgm:spPr/>
    </dgm:pt>
    <dgm:pt modelId="{10A7F866-4208-461C-B50C-D3F6FE11B9CC}" type="pres">
      <dgm:prSet presAssocID="{8FF55EBA-C03C-46B5-828C-2F133EE0123F}" presName="parentLeftMargin" presStyleLbl="node1" presStyleIdx="0" presStyleCnt="3"/>
      <dgm:spPr/>
    </dgm:pt>
    <dgm:pt modelId="{B8A2F180-CE79-471C-882A-8337487547B0}" type="pres">
      <dgm:prSet presAssocID="{8FF55EBA-C03C-46B5-828C-2F133EE0123F}" presName="parentText" presStyleLbl="node1" presStyleIdx="0" presStyleCnt="3">
        <dgm:presLayoutVars>
          <dgm:chMax val="0"/>
          <dgm:bulletEnabled val="1"/>
        </dgm:presLayoutVars>
      </dgm:prSet>
      <dgm:spPr/>
    </dgm:pt>
    <dgm:pt modelId="{ED5B0638-99C3-4603-B7F6-C027F337F5A6}" type="pres">
      <dgm:prSet presAssocID="{8FF55EBA-C03C-46B5-828C-2F133EE0123F}" presName="negativeSpace" presStyleCnt="0"/>
      <dgm:spPr/>
    </dgm:pt>
    <dgm:pt modelId="{3EC4D45E-6CCA-4217-9C49-485EAEDB24FB}" type="pres">
      <dgm:prSet presAssocID="{8FF55EBA-C03C-46B5-828C-2F133EE0123F}" presName="childText" presStyleLbl="conFgAcc1" presStyleIdx="0" presStyleCnt="3">
        <dgm:presLayoutVars>
          <dgm:bulletEnabled val="1"/>
        </dgm:presLayoutVars>
      </dgm:prSet>
      <dgm:spPr/>
    </dgm:pt>
    <dgm:pt modelId="{38C40AA8-3FE5-4C7B-B2F5-70AA00F1E11A}" type="pres">
      <dgm:prSet presAssocID="{8531936A-BC57-4D07-A9AD-60CE2F9161F9}" presName="spaceBetweenRectangles" presStyleCnt="0"/>
      <dgm:spPr/>
    </dgm:pt>
    <dgm:pt modelId="{7CF53AAC-2DF3-4A13-91BB-C858578DE872}" type="pres">
      <dgm:prSet presAssocID="{9C038D39-75D3-4DE9-8275-4133E7E5D23B}" presName="parentLin" presStyleCnt="0"/>
      <dgm:spPr/>
    </dgm:pt>
    <dgm:pt modelId="{A5758112-7253-4E92-8F4F-FBA5EA5FDCA1}" type="pres">
      <dgm:prSet presAssocID="{9C038D39-75D3-4DE9-8275-4133E7E5D23B}" presName="parentLeftMargin" presStyleLbl="node1" presStyleIdx="0" presStyleCnt="3"/>
      <dgm:spPr/>
    </dgm:pt>
    <dgm:pt modelId="{C26B2E6A-BC90-4C18-9DEF-4EEDE2F2D85A}" type="pres">
      <dgm:prSet presAssocID="{9C038D39-75D3-4DE9-8275-4133E7E5D23B}" presName="parentText" presStyleLbl="node1" presStyleIdx="1" presStyleCnt="3">
        <dgm:presLayoutVars>
          <dgm:chMax val="0"/>
          <dgm:bulletEnabled val="1"/>
        </dgm:presLayoutVars>
      </dgm:prSet>
      <dgm:spPr/>
    </dgm:pt>
    <dgm:pt modelId="{91522E19-D6FC-4A72-9C89-9A3D18554D8F}" type="pres">
      <dgm:prSet presAssocID="{9C038D39-75D3-4DE9-8275-4133E7E5D23B}" presName="negativeSpace" presStyleCnt="0"/>
      <dgm:spPr/>
    </dgm:pt>
    <dgm:pt modelId="{FB063250-FF36-44E6-9D33-F59F6EA4D065}" type="pres">
      <dgm:prSet presAssocID="{9C038D39-75D3-4DE9-8275-4133E7E5D23B}" presName="childText" presStyleLbl="conFgAcc1" presStyleIdx="1" presStyleCnt="3">
        <dgm:presLayoutVars>
          <dgm:bulletEnabled val="1"/>
        </dgm:presLayoutVars>
      </dgm:prSet>
      <dgm:spPr/>
    </dgm:pt>
    <dgm:pt modelId="{7F5BC978-F16D-4A0D-A420-A994EAE864AE}" type="pres">
      <dgm:prSet presAssocID="{F968745F-677B-4981-B851-04289C7052E2}" presName="spaceBetweenRectangles" presStyleCnt="0"/>
      <dgm:spPr/>
    </dgm:pt>
    <dgm:pt modelId="{638D6173-82C2-4B8D-8CDF-E216D71601F4}" type="pres">
      <dgm:prSet presAssocID="{59446B4E-408C-426A-8C10-6ADFEF554129}" presName="parentLin" presStyleCnt="0"/>
      <dgm:spPr/>
    </dgm:pt>
    <dgm:pt modelId="{0C7C1760-2B90-453B-ACE9-E29AEC0F87E1}" type="pres">
      <dgm:prSet presAssocID="{59446B4E-408C-426A-8C10-6ADFEF554129}" presName="parentLeftMargin" presStyleLbl="node1" presStyleIdx="1" presStyleCnt="3"/>
      <dgm:spPr/>
    </dgm:pt>
    <dgm:pt modelId="{F06D7721-FDA9-4AE2-8533-54CADD07053F}" type="pres">
      <dgm:prSet presAssocID="{59446B4E-408C-426A-8C10-6ADFEF554129}" presName="parentText" presStyleLbl="node1" presStyleIdx="2" presStyleCnt="3">
        <dgm:presLayoutVars>
          <dgm:chMax val="0"/>
          <dgm:bulletEnabled val="1"/>
        </dgm:presLayoutVars>
      </dgm:prSet>
      <dgm:spPr/>
    </dgm:pt>
    <dgm:pt modelId="{5C2A7715-59B9-4950-B4DB-1859382E08B9}" type="pres">
      <dgm:prSet presAssocID="{59446B4E-408C-426A-8C10-6ADFEF554129}" presName="negativeSpace" presStyleCnt="0"/>
      <dgm:spPr/>
    </dgm:pt>
    <dgm:pt modelId="{FB139BF5-77ED-4928-A838-A93E23AC8E7F}" type="pres">
      <dgm:prSet presAssocID="{59446B4E-408C-426A-8C10-6ADFEF554129}" presName="childText" presStyleLbl="conFgAcc1" presStyleIdx="2" presStyleCnt="3">
        <dgm:presLayoutVars>
          <dgm:bulletEnabled val="1"/>
        </dgm:presLayoutVars>
      </dgm:prSet>
      <dgm:spPr/>
    </dgm:pt>
  </dgm:ptLst>
  <dgm:cxnLst>
    <dgm:cxn modelId="{56412207-B7CB-437B-A5D7-F8520D5002E8}" srcId="{6D424ACE-A3BD-4A99-8BEE-3EA3C19C9A96}" destId="{9C038D39-75D3-4DE9-8275-4133E7E5D23B}" srcOrd="1" destOrd="0" parTransId="{B26B976B-0F1C-48AB-A31F-D7F6AC19AEC4}" sibTransId="{F968745F-677B-4981-B851-04289C7052E2}"/>
    <dgm:cxn modelId="{98795508-373A-4107-93D5-3AD6E29C7BE9}" type="presOf" srcId="{59446B4E-408C-426A-8C10-6ADFEF554129}" destId="{0C7C1760-2B90-453B-ACE9-E29AEC0F87E1}" srcOrd="0" destOrd="0" presId="urn:microsoft.com/office/officeart/2005/8/layout/list1"/>
    <dgm:cxn modelId="{B678370B-C43A-4D01-B10E-BEF660EE2C44}" type="presOf" srcId="{59446B4E-408C-426A-8C10-6ADFEF554129}" destId="{F06D7721-FDA9-4AE2-8533-54CADD07053F}" srcOrd="1" destOrd="0" presId="urn:microsoft.com/office/officeart/2005/8/layout/list1"/>
    <dgm:cxn modelId="{207E0B2D-FE23-4752-B626-69DDC93180B8}" srcId="{59446B4E-408C-426A-8C10-6ADFEF554129}" destId="{84E85CFD-2CB9-4F2B-B975-03B37B564BCA}" srcOrd="1" destOrd="0" parTransId="{05C02969-2C49-43BB-9F30-F93D4DC43C7C}" sibTransId="{BF705071-FF8E-4C01-8072-619FD4261F46}"/>
    <dgm:cxn modelId="{ECF99543-FC3D-43A5-829A-2A3891852B10}" type="presOf" srcId="{D1AF28A5-6AF5-4F1C-8BA0-C31E5D280E9E}" destId="{FB139BF5-77ED-4928-A838-A93E23AC8E7F}" srcOrd="0" destOrd="0" presId="urn:microsoft.com/office/officeart/2005/8/layout/list1"/>
    <dgm:cxn modelId="{883CAA43-724F-4E62-AA48-2DEE93744F14}" srcId="{59446B4E-408C-426A-8C10-6ADFEF554129}" destId="{D1AF28A5-6AF5-4F1C-8BA0-C31E5D280E9E}" srcOrd="0" destOrd="0" parTransId="{6E5E9399-0363-48A0-8BC3-1339F1908A4A}" sibTransId="{3D653D53-EA26-4F04-A8D8-8452DD8D79C9}"/>
    <dgm:cxn modelId="{CE393A6C-D096-4209-9379-86AEDA60FFD8}" type="presOf" srcId="{3A18FF05-7250-4C18-8DFE-61623E5BE698}" destId="{FB139BF5-77ED-4928-A838-A93E23AC8E7F}" srcOrd="0" destOrd="2" presId="urn:microsoft.com/office/officeart/2005/8/layout/list1"/>
    <dgm:cxn modelId="{4B9B328D-E124-42CD-9DA0-971AD374E730}" type="presOf" srcId="{9C038D39-75D3-4DE9-8275-4133E7E5D23B}" destId="{A5758112-7253-4E92-8F4F-FBA5EA5FDCA1}" srcOrd="0" destOrd="0" presId="urn:microsoft.com/office/officeart/2005/8/layout/list1"/>
    <dgm:cxn modelId="{E9ABEB8E-A4BF-4B98-91BD-B278C1EAD229}" type="presOf" srcId="{6D424ACE-A3BD-4A99-8BEE-3EA3C19C9A96}" destId="{5FF710D0-7FD0-43C5-8CFB-30D499F3469F}" srcOrd="0" destOrd="0" presId="urn:microsoft.com/office/officeart/2005/8/layout/list1"/>
    <dgm:cxn modelId="{B01712D0-08AF-470F-9F24-A589D1B939E9}" type="presOf" srcId="{84E85CFD-2CB9-4F2B-B975-03B37B564BCA}" destId="{FB139BF5-77ED-4928-A838-A93E23AC8E7F}" srcOrd="0" destOrd="1" presId="urn:microsoft.com/office/officeart/2005/8/layout/list1"/>
    <dgm:cxn modelId="{2F2AB5D2-B965-48A7-8C69-6731152AB956}" srcId="{6D424ACE-A3BD-4A99-8BEE-3EA3C19C9A96}" destId="{59446B4E-408C-426A-8C10-6ADFEF554129}" srcOrd="2" destOrd="0" parTransId="{14438B1B-6B98-4D8C-9D04-F183AEAE6DAA}" sibTransId="{4EA5A0E4-1B9F-4377-8CFC-1C348283800A}"/>
    <dgm:cxn modelId="{43B4EAD3-550C-4C9F-A7D9-89C547D9198E}" type="presOf" srcId="{8FF55EBA-C03C-46B5-828C-2F133EE0123F}" destId="{B8A2F180-CE79-471C-882A-8337487547B0}" srcOrd="1" destOrd="0" presId="urn:microsoft.com/office/officeart/2005/8/layout/list1"/>
    <dgm:cxn modelId="{B13F6CD7-F0EF-46B5-95B7-833692454579}" srcId="{59446B4E-408C-426A-8C10-6ADFEF554129}" destId="{3A18FF05-7250-4C18-8DFE-61623E5BE698}" srcOrd="2" destOrd="0" parTransId="{84CCD91D-2964-494E-9E0C-5530B8693A82}" sibTransId="{920D7F08-8F2B-44DA-9AC8-D869401DD8D9}"/>
    <dgm:cxn modelId="{C0673BE4-6327-40B8-B06A-A686525BF396}" srcId="{6D424ACE-A3BD-4A99-8BEE-3EA3C19C9A96}" destId="{8FF55EBA-C03C-46B5-828C-2F133EE0123F}" srcOrd="0" destOrd="0" parTransId="{2FD8BDED-0B90-4285-8F21-EC877C3E7956}" sibTransId="{8531936A-BC57-4D07-A9AD-60CE2F9161F9}"/>
    <dgm:cxn modelId="{E3C66EE7-CF39-426B-A0FA-0C01F06D8780}" type="presOf" srcId="{8FF55EBA-C03C-46B5-828C-2F133EE0123F}" destId="{10A7F866-4208-461C-B50C-D3F6FE11B9CC}" srcOrd="0" destOrd="0" presId="urn:microsoft.com/office/officeart/2005/8/layout/list1"/>
    <dgm:cxn modelId="{14B9F3F5-5BCF-45A7-8F95-666C88E04F6D}" type="presOf" srcId="{9C038D39-75D3-4DE9-8275-4133E7E5D23B}" destId="{C26B2E6A-BC90-4C18-9DEF-4EEDE2F2D85A}" srcOrd="1" destOrd="0" presId="urn:microsoft.com/office/officeart/2005/8/layout/list1"/>
    <dgm:cxn modelId="{20090BF1-F100-4ABE-82C7-0BB9D72C3477}" type="presParOf" srcId="{5FF710D0-7FD0-43C5-8CFB-30D499F3469F}" destId="{DB5E2EAC-D311-4C16-B217-3A9419FE146B}" srcOrd="0" destOrd="0" presId="urn:microsoft.com/office/officeart/2005/8/layout/list1"/>
    <dgm:cxn modelId="{AA564A55-5D74-4B1D-9541-CC2401B24722}" type="presParOf" srcId="{DB5E2EAC-D311-4C16-B217-3A9419FE146B}" destId="{10A7F866-4208-461C-B50C-D3F6FE11B9CC}" srcOrd="0" destOrd="0" presId="urn:microsoft.com/office/officeart/2005/8/layout/list1"/>
    <dgm:cxn modelId="{3E189C3B-6B56-420F-8D99-024ACC5B8B71}" type="presParOf" srcId="{DB5E2EAC-D311-4C16-B217-3A9419FE146B}" destId="{B8A2F180-CE79-471C-882A-8337487547B0}" srcOrd="1" destOrd="0" presId="urn:microsoft.com/office/officeart/2005/8/layout/list1"/>
    <dgm:cxn modelId="{C594E42A-E26B-4D81-A21E-D2E4D5AD7A53}" type="presParOf" srcId="{5FF710D0-7FD0-43C5-8CFB-30D499F3469F}" destId="{ED5B0638-99C3-4603-B7F6-C027F337F5A6}" srcOrd="1" destOrd="0" presId="urn:microsoft.com/office/officeart/2005/8/layout/list1"/>
    <dgm:cxn modelId="{D75E6EC3-7401-4B98-A074-852688A3A814}" type="presParOf" srcId="{5FF710D0-7FD0-43C5-8CFB-30D499F3469F}" destId="{3EC4D45E-6CCA-4217-9C49-485EAEDB24FB}" srcOrd="2" destOrd="0" presId="urn:microsoft.com/office/officeart/2005/8/layout/list1"/>
    <dgm:cxn modelId="{D37798D2-5BAD-4443-9D7C-DD15C536C10C}" type="presParOf" srcId="{5FF710D0-7FD0-43C5-8CFB-30D499F3469F}" destId="{38C40AA8-3FE5-4C7B-B2F5-70AA00F1E11A}" srcOrd="3" destOrd="0" presId="urn:microsoft.com/office/officeart/2005/8/layout/list1"/>
    <dgm:cxn modelId="{0B05E00C-E6A9-49C5-A1B8-01BA81393ECD}" type="presParOf" srcId="{5FF710D0-7FD0-43C5-8CFB-30D499F3469F}" destId="{7CF53AAC-2DF3-4A13-91BB-C858578DE872}" srcOrd="4" destOrd="0" presId="urn:microsoft.com/office/officeart/2005/8/layout/list1"/>
    <dgm:cxn modelId="{D3C5BADC-A4FD-45E6-9041-650498BD2E98}" type="presParOf" srcId="{7CF53AAC-2DF3-4A13-91BB-C858578DE872}" destId="{A5758112-7253-4E92-8F4F-FBA5EA5FDCA1}" srcOrd="0" destOrd="0" presId="urn:microsoft.com/office/officeart/2005/8/layout/list1"/>
    <dgm:cxn modelId="{D62DC58B-6E99-41FC-A6DD-6003DB0E8403}" type="presParOf" srcId="{7CF53AAC-2DF3-4A13-91BB-C858578DE872}" destId="{C26B2E6A-BC90-4C18-9DEF-4EEDE2F2D85A}" srcOrd="1" destOrd="0" presId="urn:microsoft.com/office/officeart/2005/8/layout/list1"/>
    <dgm:cxn modelId="{789D4966-DB00-496A-BA0E-B0A542AB5F7D}" type="presParOf" srcId="{5FF710D0-7FD0-43C5-8CFB-30D499F3469F}" destId="{91522E19-D6FC-4A72-9C89-9A3D18554D8F}" srcOrd="5" destOrd="0" presId="urn:microsoft.com/office/officeart/2005/8/layout/list1"/>
    <dgm:cxn modelId="{46CCB90A-8B36-4BEC-83D9-16F750473B8F}" type="presParOf" srcId="{5FF710D0-7FD0-43C5-8CFB-30D499F3469F}" destId="{FB063250-FF36-44E6-9D33-F59F6EA4D065}" srcOrd="6" destOrd="0" presId="urn:microsoft.com/office/officeart/2005/8/layout/list1"/>
    <dgm:cxn modelId="{D14C5DA8-616B-49CF-8A53-C37EAAABD114}" type="presParOf" srcId="{5FF710D0-7FD0-43C5-8CFB-30D499F3469F}" destId="{7F5BC978-F16D-4A0D-A420-A994EAE864AE}" srcOrd="7" destOrd="0" presId="urn:microsoft.com/office/officeart/2005/8/layout/list1"/>
    <dgm:cxn modelId="{3F416A31-6BC1-4942-9056-6547C8A576B5}" type="presParOf" srcId="{5FF710D0-7FD0-43C5-8CFB-30D499F3469F}" destId="{638D6173-82C2-4B8D-8CDF-E216D71601F4}" srcOrd="8" destOrd="0" presId="urn:microsoft.com/office/officeart/2005/8/layout/list1"/>
    <dgm:cxn modelId="{1FFBA330-7776-4296-BD6B-67E12D54E039}" type="presParOf" srcId="{638D6173-82C2-4B8D-8CDF-E216D71601F4}" destId="{0C7C1760-2B90-453B-ACE9-E29AEC0F87E1}" srcOrd="0" destOrd="0" presId="urn:microsoft.com/office/officeart/2005/8/layout/list1"/>
    <dgm:cxn modelId="{1F94B537-3F7F-4CC7-A904-D896B001AEC9}" type="presParOf" srcId="{638D6173-82C2-4B8D-8CDF-E216D71601F4}" destId="{F06D7721-FDA9-4AE2-8533-54CADD07053F}" srcOrd="1" destOrd="0" presId="urn:microsoft.com/office/officeart/2005/8/layout/list1"/>
    <dgm:cxn modelId="{E993574A-9B3E-4C3F-AF8B-5825EA3C2963}" type="presParOf" srcId="{5FF710D0-7FD0-43C5-8CFB-30D499F3469F}" destId="{5C2A7715-59B9-4950-B4DB-1859382E08B9}" srcOrd="9" destOrd="0" presId="urn:microsoft.com/office/officeart/2005/8/layout/list1"/>
    <dgm:cxn modelId="{CFF193AA-05E4-41B6-B0C7-4AB5E18EC586}" type="presParOf" srcId="{5FF710D0-7FD0-43C5-8CFB-30D499F3469F}" destId="{FB139BF5-77ED-4928-A838-A93E23AC8E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D45E-6CCA-4217-9C49-485EAEDB24FB}">
      <dsp:nvSpPr>
        <dsp:cNvPr id="0" name=""/>
        <dsp:cNvSpPr/>
      </dsp:nvSpPr>
      <dsp:spPr>
        <a:xfrm>
          <a:off x="0" y="1573086"/>
          <a:ext cx="4751049" cy="277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2F180-CE79-471C-882A-8337487547B0}">
      <dsp:nvSpPr>
        <dsp:cNvPr id="0" name=""/>
        <dsp:cNvSpPr/>
      </dsp:nvSpPr>
      <dsp:spPr>
        <a:xfrm>
          <a:off x="237552" y="1410726"/>
          <a:ext cx="3325735" cy="3247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05" tIns="0" rIns="125705" bIns="0" numCol="1" spcCol="1270" anchor="ctr" anchorCtr="0">
          <a:noAutofit/>
        </a:bodyPr>
        <a:lstStyle/>
        <a:p>
          <a:pPr marL="0" lvl="0" indent="0" algn="l" defTabSz="488950">
            <a:lnSpc>
              <a:spcPct val="90000"/>
            </a:lnSpc>
            <a:spcBef>
              <a:spcPct val="0"/>
            </a:spcBef>
            <a:spcAft>
              <a:spcPct val="35000"/>
            </a:spcAft>
            <a:buNone/>
          </a:pPr>
          <a:r>
            <a:rPr lang="fr-BE" sz="1100" kern="1200" dirty="0"/>
            <a:t>Sylvie Boët – Responsable, Dr en psychologie</a:t>
          </a:r>
          <a:endParaRPr lang="en-US" sz="1100" kern="1200" dirty="0"/>
        </a:p>
      </dsp:txBody>
      <dsp:txXfrm>
        <a:off x="253404" y="1426578"/>
        <a:ext cx="3294031" cy="293016"/>
      </dsp:txXfrm>
    </dsp:sp>
    <dsp:sp modelId="{FB063250-FF36-44E6-9D33-F59F6EA4D065}">
      <dsp:nvSpPr>
        <dsp:cNvPr id="0" name=""/>
        <dsp:cNvSpPr/>
      </dsp:nvSpPr>
      <dsp:spPr>
        <a:xfrm>
          <a:off x="0" y="2072046"/>
          <a:ext cx="4751049" cy="277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6B2E6A-BC90-4C18-9DEF-4EEDE2F2D85A}">
      <dsp:nvSpPr>
        <dsp:cNvPr id="0" name=""/>
        <dsp:cNvSpPr/>
      </dsp:nvSpPr>
      <dsp:spPr>
        <a:xfrm>
          <a:off x="237552" y="1909686"/>
          <a:ext cx="3325735" cy="3247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05" tIns="0" rIns="125705" bIns="0" numCol="1" spcCol="1270" anchor="ctr" anchorCtr="0">
          <a:noAutofit/>
        </a:bodyPr>
        <a:lstStyle/>
        <a:p>
          <a:pPr marL="0" lvl="0" indent="0" algn="l" defTabSz="488950">
            <a:lnSpc>
              <a:spcPct val="90000"/>
            </a:lnSpc>
            <a:spcBef>
              <a:spcPct val="0"/>
            </a:spcBef>
            <a:spcAft>
              <a:spcPct val="35000"/>
            </a:spcAft>
            <a:buNone/>
          </a:pPr>
          <a:r>
            <a:rPr lang="fr-BE" sz="1100" kern="1200" dirty="0"/>
            <a:t>Sylvie </a:t>
          </a:r>
          <a:r>
            <a:rPr lang="fr-BE" sz="1100" kern="1200" dirty="0" err="1"/>
            <a:t>Verheughe</a:t>
          </a:r>
          <a:r>
            <a:rPr lang="fr-BE" sz="1100" kern="1200" dirty="0"/>
            <a:t> – Secrétaire</a:t>
          </a:r>
          <a:endParaRPr lang="en-US" sz="1100" kern="1200" dirty="0"/>
        </a:p>
      </dsp:txBody>
      <dsp:txXfrm>
        <a:off x="253404" y="1925538"/>
        <a:ext cx="3294031" cy="293016"/>
      </dsp:txXfrm>
    </dsp:sp>
    <dsp:sp modelId="{FB139BF5-77ED-4928-A838-A93E23AC8E7F}">
      <dsp:nvSpPr>
        <dsp:cNvPr id="0" name=""/>
        <dsp:cNvSpPr/>
      </dsp:nvSpPr>
      <dsp:spPr>
        <a:xfrm>
          <a:off x="0" y="2571006"/>
          <a:ext cx="4751049" cy="9875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734" tIns="229108" rIns="368734"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fr-BE" sz="1100" kern="1200" dirty="0"/>
            <a:t> Alison Avermaete, AS, spécialisée en sciences de la famille et de la sexualité</a:t>
          </a:r>
          <a:endParaRPr lang="en-US" sz="1100" kern="1200" dirty="0"/>
        </a:p>
        <a:p>
          <a:pPr marL="57150" lvl="1" indent="-57150" algn="l" defTabSz="488950">
            <a:lnSpc>
              <a:spcPct val="90000"/>
            </a:lnSpc>
            <a:spcBef>
              <a:spcPct val="0"/>
            </a:spcBef>
            <a:spcAft>
              <a:spcPct val="15000"/>
            </a:spcAft>
            <a:buFont typeface="Arial" panose="020B0604020202020204" pitchFamily="34" charset="0"/>
            <a:buChar char="•"/>
          </a:pPr>
          <a:r>
            <a:rPr lang="fr-BE" sz="1100" kern="1200" dirty="0"/>
            <a:t> Charlotte Janssens, psychologue</a:t>
          </a:r>
          <a:endParaRPr lang="en-US" sz="1100" kern="1200" dirty="0"/>
        </a:p>
        <a:p>
          <a:pPr marL="57150" lvl="1" indent="-57150" algn="l" defTabSz="488950">
            <a:lnSpc>
              <a:spcPct val="90000"/>
            </a:lnSpc>
            <a:spcBef>
              <a:spcPct val="0"/>
            </a:spcBef>
            <a:spcAft>
              <a:spcPct val="15000"/>
            </a:spcAft>
            <a:buFont typeface="Arial" panose="020B0604020202020204" pitchFamily="34" charset="0"/>
            <a:buChar char="•"/>
          </a:pPr>
          <a:r>
            <a:rPr lang="fr-BE" sz="1100" kern="1200" dirty="0"/>
            <a:t> Patricia Mélotte, Dr en psychologie  </a:t>
          </a:r>
          <a:endParaRPr lang="en-US" sz="1100" kern="1200" dirty="0"/>
        </a:p>
      </dsp:txBody>
      <dsp:txXfrm>
        <a:off x="0" y="2571006"/>
        <a:ext cx="4751049" cy="987525"/>
      </dsp:txXfrm>
    </dsp:sp>
    <dsp:sp modelId="{F06D7721-FDA9-4AE2-8533-54CADD07053F}">
      <dsp:nvSpPr>
        <dsp:cNvPr id="0" name=""/>
        <dsp:cNvSpPr/>
      </dsp:nvSpPr>
      <dsp:spPr>
        <a:xfrm>
          <a:off x="237552" y="2408646"/>
          <a:ext cx="3325735" cy="3247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05" tIns="0" rIns="125705" bIns="0" numCol="1" spcCol="1270" anchor="ctr" anchorCtr="0">
          <a:noAutofit/>
        </a:bodyPr>
        <a:lstStyle/>
        <a:p>
          <a:pPr marL="0" lvl="0" indent="0" algn="l" defTabSz="488950">
            <a:lnSpc>
              <a:spcPct val="90000"/>
            </a:lnSpc>
            <a:spcBef>
              <a:spcPct val="0"/>
            </a:spcBef>
            <a:spcAft>
              <a:spcPct val="35000"/>
            </a:spcAft>
            <a:buNone/>
          </a:pPr>
          <a:r>
            <a:rPr lang="fr-BE" sz="1100" kern="1200"/>
            <a:t>3 Conseillères psychosociales:</a:t>
          </a:r>
          <a:endParaRPr lang="en-US" sz="1100" kern="1200"/>
        </a:p>
      </dsp:txBody>
      <dsp:txXfrm>
        <a:off x="253404" y="2424498"/>
        <a:ext cx="3294031"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FF4CA289-E05C-4F1A-91CB-627CC8574537}" type="datetime1">
              <a:rPr lang="fr-FR" smtClean="0"/>
              <a:t>19/02/2023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6B2D29-8AC0-4FB1-933D-AD24ECC4354D}" type="slidenum">
              <a:rPr lang="fr-FR" smtClean="0"/>
              <a:t>‹N°›</a:t>
            </a:fld>
            <a:endParaRPr lang="fr-FR"/>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78EC75C5-169C-47FE-A4B4-058A34960BFC}" type="datetime1">
              <a:rPr lang="fr-FR" noProof="0" smtClean="0"/>
              <a:t>19/02/2023</a:t>
            </a:fld>
            <a:endParaRPr lang="fr-FR" noProof="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3FA2C895-EB1C-4157-9E46-0DF3298BA9C2}" type="slidenum">
              <a:rPr lang="fr-FR" noProof="0" smtClean="0"/>
              <a:t>‹N°›</a:t>
            </a:fld>
            <a:endParaRPr lang="fr-FR" noProof="0"/>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3FA2C895-EB1C-4157-9E46-0DF3298BA9C2}" type="slidenum">
              <a:rPr lang="fr-FR" smtClean="0"/>
              <a:t>4</a:t>
            </a:fld>
            <a:endParaRPr lang="fr-FR"/>
          </a:p>
        </p:txBody>
      </p:sp>
    </p:spTree>
    <p:extLst>
      <p:ext uri="{BB962C8B-B14F-4D97-AF65-F5344CB8AC3E}">
        <p14:creationId xmlns:p14="http://schemas.microsoft.com/office/powerpoint/2010/main" val="393823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24721543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32768556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pPr/>
              <a:t>‹N°›</a:t>
            </a:fld>
            <a:endParaRPr lang="fr-FR"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87372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42095641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pPr/>
              <a:t>‹N°›</a:t>
            </a:fld>
            <a:endParaRPr lang="fr-FR"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83866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31839814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7494D621-27B7-40EA-A0E6-887F0A0E7344}"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42071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474471BB-7BE7-4ED5-9636-0103BF8C18DB}"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10382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A5D8DD7B-B743-41B1-9694-973BA454B79E}"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14761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19814256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15515814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470980F3-FFF0-43E3-84A3-E497D1E3DC99}" type="datetime1">
              <a:rPr lang="fr-FR" noProof="0" smtClean="0"/>
              <a:t>19/02/2023</a:t>
            </a:fld>
            <a:endParaRPr lang="fr-FR" noProof="0"/>
          </a:p>
        </p:txBody>
      </p:sp>
      <p:sp>
        <p:nvSpPr>
          <p:cNvPr id="8" name="Footer Placeholder 7"/>
          <p:cNvSpPr>
            <a:spLocks noGrp="1"/>
          </p:cNvSpPr>
          <p:nvPr>
            <p:ph type="ftr" sz="quarter" idx="11"/>
          </p:nvPr>
        </p:nvSpPr>
        <p:spPr/>
        <p:txBody>
          <a:bodyPr/>
          <a:lstStyle/>
          <a:p>
            <a:pPr rtl="0"/>
            <a:r>
              <a:rPr lang="fr-FR" noProof="0"/>
              <a:t>Ajouter un pied de page</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73153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BBF09A3F-2A4C-4BAE-A39B-58145B561D18}" type="datetime1">
              <a:rPr lang="fr-FR" noProof="0" smtClean="0"/>
              <a:t>19/02/2023</a:t>
            </a:fld>
            <a:endParaRPr lang="fr-FR" noProof="0"/>
          </a:p>
        </p:txBody>
      </p:sp>
      <p:sp>
        <p:nvSpPr>
          <p:cNvPr id="4" name="Footer Placeholder 3"/>
          <p:cNvSpPr>
            <a:spLocks noGrp="1"/>
          </p:cNvSpPr>
          <p:nvPr>
            <p:ph type="ftr" sz="quarter" idx="11"/>
          </p:nvPr>
        </p:nvSpPr>
        <p:spPr/>
        <p:txBody>
          <a:bodyPr/>
          <a:lstStyle/>
          <a:p>
            <a:pPr rtl="0"/>
            <a:r>
              <a:rPr lang="fr-FR" noProof="0"/>
              <a:t>Ajouter un pied de page</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32652746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2D490C4-E38A-4B2F-9375-0A1DCC07064A}" type="datetime1">
              <a:rPr lang="fr-FR" noProof="0" smtClean="0"/>
              <a:t>19/02/2023</a:t>
            </a:fld>
            <a:endParaRPr lang="fr-FR" noProof="0"/>
          </a:p>
        </p:txBody>
      </p:sp>
      <p:sp>
        <p:nvSpPr>
          <p:cNvPr id="3" name="Footer Placeholder 2"/>
          <p:cNvSpPr>
            <a:spLocks noGrp="1"/>
          </p:cNvSpPr>
          <p:nvPr>
            <p:ph type="ftr" sz="quarter" idx="11"/>
          </p:nvPr>
        </p:nvSpPr>
        <p:spPr/>
        <p:txBody>
          <a:bodyPr/>
          <a:lstStyle/>
          <a:p>
            <a:pPr rtl="0"/>
            <a:r>
              <a:rPr lang="fr-FR" noProof="0"/>
              <a:t>Ajouter un pied de page</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3056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73FBF7A6-FA96-4720-A478-5C4A1B2A80B8}" type="datetime1">
              <a:rPr lang="fr-FR" noProof="0" smtClean="0"/>
              <a:t>19/02/2023</a:t>
            </a:fld>
            <a:endParaRPr lang="fr-FR" noProof="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9687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F687904C-41D7-4113-9D1C-B9380DBAA1C4}" type="datetime1">
              <a:rPr lang="fr-FR" noProof="0" smtClean="0"/>
              <a:t>19/02/2023</a:t>
            </a:fld>
            <a:endParaRPr lang="fr-FR" noProof="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65314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BF09A3F-2A4C-4BAE-A39B-58145B561D18}" type="datetime1">
              <a:rPr lang="fr-FR" noProof="0" smtClean="0"/>
              <a:t>19/02/2023</a:t>
            </a:fld>
            <a:endParaRPr lang="fr-FR"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Ajouter un pied de page</a:t>
            </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401CF334-2D5C-4859-84A6-CA7E6E43FAEB}" type="slidenum">
              <a:rPr lang="fr-FR" noProof="0" smtClean="0"/>
              <a:pPr/>
              <a:t>‹N°›</a:t>
            </a:fld>
            <a:endParaRPr lang="fr-FR" noProof="0"/>
          </a:p>
        </p:txBody>
      </p:sp>
    </p:spTree>
    <p:extLst>
      <p:ext uri="{BB962C8B-B14F-4D97-AF65-F5344CB8AC3E}">
        <p14:creationId xmlns:p14="http://schemas.microsoft.com/office/powerpoint/2010/main" val="101920258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lb.be/fr/aides-services-et-accompagnement/accompagnement-et-soutien-dans-les-risques-de-harcelement-cash-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0" name="Rectangle 49">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0CF2F326-C892-49A5-A423-F643BE5890FE}"/>
              </a:ext>
            </a:extLst>
          </p:cNvPr>
          <p:cNvSpPr>
            <a:spLocks noGrp="1"/>
          </p:cNvSpPr>
          <p:nvPr>
            <p:ph type="ctrTitle"/>
          </p:nvPr>
        </p:nvSpPr>
        <p:spPr>
          <a:xfrm>
            <a:off x="540279" y="967417"/>
            <a:ext cx="5280460" cy="3943250"/>
          </a:xfrm>
        </p:spPr>
        <p:txBody>
          <a:bodyPr>
            <a:normAutofit/>
          </a:bodyPr>
          <a:lstStyle/>
          <a:p>
            <a:r>
              <a:rPr lang="fr-BE" sz="3700" dirty="0">
                <a:solidFill>
                  <a:srgbClr val="FEFFFF"/>
                </a:solidFill>
              </a:rPr>
              <a:t>Un Centre d’</a:t>
            </a:r>
            <a:r>
              <a:rPr lang="fr-BE" sz="3700" b="1" dirty="0">
                <a:solidFill>
                  <a:srgbClr val="FEFFFF"/>
                </a:solidFill>
              </a:rPr>
              <a:t>a</a:t>
            </a:r>
            <a:r>
              <a:rPr lang="fr-BE" sz="3700" dirty="0">
                <a:solidFill>
                  <a:srgbClr val="FEFFFF"/>
                </a:solidFill>
              </a:rPr>
              <a:t>ccompagnement et de </a:t>
            </a:r>
            <a:r>
              <a:rPr lang="fr-BE" sz="3700" b="1" dirty="0">
                <a:solidFill>
                  <a:srgbClr val="FEFFFF"/>
                </a:solidFill>
              </a:rPr>
              <a:t>s</a:t>
            </a:r>
            <a:r>
              <a:rPr lang="fr-BE" sz="3700" dirty="0">
                <a:solidFill>
                  <a:srgbClr val="FEFFFF"/>
                </a:solidFill>
              </a:rPr>
              <a:t>outien dans les risque de </a:t>
            </a:r>
            <a:r>
              <a:rPr lang="fr-BE" sz="3700" b="1" dirty="0">
                <a:solidFill>
                  <a:srgbClr val="FEFFFF"/>
                </a:solidFill>
              </a:rPr>
              <a:t>h</a:t>
            </a:r>
            <a:r>
              <a:rPr lang="fr-BE" sz="3700" dirty="0">
                <a:solidFill>
                  <a:srgbClr val="FEFFFF"/>
                </a:solidFill>
              </a:rPr>
              <a:t>arcèlement envers les </a:t>
            </a:r>
            <a:r>
              <a:rPr lang="fr-BE" sz="3700" b="1" dirty="0" err="1">
                <a:solidFill>
                  <a:srgbClr val="FEFFFF"/>
                </a:solidFill>
              </a:rPr>
              <a:t>é</a:t>
            </a:r>
            <a:r>
              <a:rPr lang="fr-BE" sz="3700" dirty="0" err="1">
                <a:solidFill>
                  <a:srgbClr val="FEFFFF"/>
                </a:solidFill>
              </a:rPr>
              <a:t>tudiant·es</a:t>
            </a:r>
            <a:endParaRPr lang="fr-BE" sz="3700" dirty="0">
              <a:solidFill>
                <a:srgbClr val="FEFFFF"/>
              </a:solidFill>
            </a:endParaRPr>
          </a:p>
        </p:txBody>
      </p:sp>
      <p:sp>
        <p:nvSpPr>
          <p:cNvPr id="96"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4" name="Image 3">
            <a:extLst>
              <a:ext uri="{FF2B5EF4-FFF2-40B4-BE49-F238E27FC236}">
                <a16:creationId xmlns:a16="http://schemas.microsoft.com/office/drawing/2014/main" id="{DB074873-FCD6-4E94-94E3-A28C3A60DDEE}"/>
              </a:ext>
            </a:extLst>
          </p:cNvPr>
          <p:cNvPicPr>
            <a:picLocks noChangeAspect="1"/>
          </p:cNvPicPr>
          <p:nvPr/>
        </p:nvPicPr>
        <p:blipFill rotWithShape="1">
          <a:blip r:embed="rId2"/>
          <a:srcRect r="2609" b="-5"/>
          <a:stretch/>
        </p:blipFill>
        <p:spPr>
          <a:xfrm>
            <a:off x="7074745" y="1293375"/>
            <a:ext cx="4153750" cy="4265234"/>
          </a:xfrm>
          <a:prstGeom prst="rect">
            <a:avLst/>
          </a:prstGeom>
          <a:noFill/>
        </p:spPr>
      </p:pic>
      <p:pic>
        <p:nvPicPr>
          <p:cNvPr id="1026" name="Picture 2" descr="Logos de l'ULB - Actualités de l'ULB">
            <a:extLst>
              <a:ext uri="{FF2B5EF4-FFF2-40B4-BE49-F238E27FC236}">
                <a16:creationId xmlns:a16="http://schemas.microsoft.com/office/drawing/2014/main" id="{0E74D73D-8A1C-4E07-BD17-08A0A4874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7041" y="5783416"/>
            <a:ext cx="857048" cy="8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5BE31-F81A-A901-1567-634A510D1A1F}"/>
              </a:ext>
            </a:extLst>
          </p:cNvPr>
          <p:cNvSpPr>
            <a:spLocks noGrp="1"/>
          </p:cNvSpPr>
          <p:nvPr>
            <p:ph type="title"/>
          </p:nvPr>
        </p:nvSpPr>
        <p:spPr/>
        <p:txBody>
          <a:bodyPr>
            <a:normAutofit fontScale="90000"/>
          </a:bodyPr>
          <a:lstStyle/>
          <a:p>
            <a:r>
              <a:rPr lang="fr-BE" dirty="0">
                <a:solidFill>
                  <a:schemeClr val="accent1">
                    <a:lumMod val="75000"/>
                  </a:schemeClr>
                </a:solidFill>
              </a:rPr>
              <a:t>Prise de contact nominative: </a:t>
            </a:r>
            <a:br>
              <a:rPr lang="fr-BE" dirty="0">
                <a:solidFill>
                  <a:schemeClr val="accent1">
                    <a:lumMod val="75000"/>
                  </a:schemeClr>
                </a:solidFill>
              </a:rPr>
            </a:br>
            <a:r>
              <a:rPr lang="fr-BE" dirty="0">
                <a:solidFill>
                  <a:schemeClr val="accent1">
                    <a:lumMod val="75000"/>
                  </a:schemeClr>
                </a:solidFill>
              </a:rPr>
              <a:t>Conservation des données personnelles</a:t>
            </a:r>
          </a:p>
        </p:txBody>
      </p:sp>
      <p:sp>
        <p:nvSpPr>
          <p:cNvPr id="3" name="Espace réservé du contenu 2">
            <a:extLst>
              <a:ext uri="{FF2B5EF4-FFF2-40B4-BE49-F238E27FC236}">
                <a16:creationId xmlns:a16="http://schemas.microsoft.com/office/drawing/2014/main" id="{A4FA4ECC-3EE7-FF08-07D8-28215553BD90}"/>
              </a:ext>
            </a:extLst>
          </p:cNvPr>
          <p:cNvSpPr>
            <a:spLocks noGrp="1"/>
          </p:cNvSpPr>
          <p:nvPr>
            <p:ph idx="1"/>
          </p:nvPr>
        </p:nvSpPr>
        <p:spPr>
          <a:xfrm>
            <a:off x="2519846" y="1905000"/>
            <a:ext cx="9057843" cy="4608945"/>
          </a:xfrm>
        </p:spPr>
        <p:txBody>
          <a:bodyPr>
            <a:normAutofit fontScale="92500" lnSpcReduction="20000"/>
          </a:bodyPr>
          <a:lstStyle/>
          <a:p>
            <a:pPr marL="0" indent="0">
              <a:lnSpc>
                <a:spcPct val="107000"/>
              </a:lnSpc>
              <a:spcAft>
                <a:spcPts val="800"/>
              </a:spcAft>
              <a:buNone/>
            </a:pPr>
            <a:r>
              <a:rPr lang="fr-BE" sz="2100" dirty="0">
                <a:solidFill>
                  <a:srgbClr val="252525"/>
                </a:solidFill>
                <a:effectLst/>
                <a:latin typeface="+mj-lt"/>
                <a:ea typeface="Arial" panose="020B0604020202020204" pitchFamily="34" charset="0"/>
                <a:cs typeface="Calibri" panose="020F0502020204030204" pitchFamily="34" charset="0"/>
              </a:rPr>
              <a:t>Les informations personnelles recueillies lors d’un de ces types d’accompagnement, sont conservées tout le temps de la procédure chez </a:t>
            </a:r>
            <a:r>
              <a:rPr lang="fr-BE" sz="2100" spc="-5" dirty="0">
                <a:effectLst/>
                <a:latin typeface="+mj-lt"/>
                <a:ea typeface="Calibri" panose="020F0502020204030204" pitchFamily="34" charset="0"/>
                <a:cs typeface="Calibri" panose="020F0502020204030204" pitchFamily="34" charset="0"/>
              </a:rPr>
              <a:t>Cash</a:t>
            </a:r>
            <a:r>
              <a:rPr lang="fr-BE" sz="2100" spc="-5" baseline="30000" dirty="0">
                <a:effectLst/>
                <a:latin typeface="+mj-lt"/>
                <a:ea typeface="Calibri" panose="020F0502020204030204" pitchFamily="34" charset="0"/>
                <a:cs typeface="Calibri" panose="020F0502020204030204" pitchFamily="34" charset="0"/>
              </a:rPr>
              <a:t>e</a:t>
            </a:r>
            <a:r>
              <a:rPr lang="fr-BE" sz="2100" dirty="0">
                <a:solidFill>
                  <a:srgbClr val="252525"/>
                </a:solidFill>
                <a:effectLst/>
                <a:latin typeface="+mj-lt"/>
                <a:ea typeface="Arial" panose="020B0604020202020204" pitchFamily="34" charset="0"/>
                <a:cs typeface="Calibri" panose="020F0502020204030204" pitchFamily="34" charset="0"/>
              </a:rPr>
              <a:t>.</a:t>
            </a:r>
            <a:endParaRPr lang="fr-BE" sz="2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BE" sz="2100" dirty="0">
                <a:solidFill>
                  <a:srgbClr val="252525"/>
                </a:solidFill>
                <a:effectLst/>
                <a:latin typeface="+mj-lt"/>
                <a:ea typeface="Arial" panose="020B0604020202020204" pitchFamily="34" charset="0"/>
                <a:cs typeface="Calibri" panose="020F0502020204030204" pitchFamily="34" charset="0"/>
              </a:rPr>
              <a:t>Conclusion de l’extinction de tout risque </a:t>
            </a:r>
            <a:r>
              <a:rPr lang="fr-BE" sz="2100" dirty="0">
                <a:solidFill>
                  <a:srgbClr val="252525"/>
                </a:solidFill>
                <a:effectLst/>
                <a:latin typeface="+mj-lt"/>
                <a:ea typeface="Arial" panose="020B0604020202020204" pitchFamily="34" charset="0"/>
                <a:cs typeface="Calibri" panose="020F0502020204030204" pitchFamily="34" charset="0"/>
                <a:sym typeface="Wingdings" panose="05000000000000000000" pitchFamily="2" charset="2"/>
              </a:rPr>
              <a:t> </a:t>
            </a:r>
            <a:r>
              <a:rPr lang="fr-BE" sz="2100" dirty="0">
                <a:solidFill>
                  <a:srgbClr val="252525"/>
                </a:solidFill>
                <a:effectLst/>
                <a:latin typeface="+mj-lt"/>
                <a:ea typeface="Arial" panose="020B0604020202020204" pitchFamily="34" charset="0"/>
                <a:cs typeface="Calibri" panose="020F0502020204030204" pitchFamily="34" charset="0"/>
              </a:rPr>
              <a:t>les données personnelles sont détruites. L'</a:t>
            </a:r>
            <a:r>
              <a:rPr lang="fr-BE" sz="2100" dirty="0" err="1">
                <a:solidFill>
                  <a:srgbClr val="252525"/>
                </a:solidFill>
                <a:effectLst/>
                <a:latin typeface="+mj-lt"/>
                <a:ea typeface="Arial" panose="020B0604020202020204" pitchFamily="34" charset="0"/>
                <a:cs typeface="Calibri" panose="020F0502020204030204" pitchFamily="34" charset="0"/>
              </a:rPr>
              <a:t>étudiant·e</a:t>
            </a:r>
            <a:r>
              <a:rPr lang="fr-BE" sz="2100" dirty="0">
                <a:solidFill>
                  <a:srgbClr val="252525"/>
                </a:solidFill>
                <a:effectLst/>
                <a:latin typeface="+mj-lt"/>
                <a:ea typeface="Arial" panose="020B0604020202020204" pitchFamily="34" charset="0"/>
                <a:cs typeface="Calibri" panose="020F0502020204030204" pitchFamily="34" charset="0"/>
              </a:rPr>
              <a:t> en est </a:t>
            </a:r>
            <a:r>
              <a:rPr lang="fr-BE" sz="2100" dirty="0" err="1">
                <a:solidFill>
                  <a:srgbClr val="252525"/>
                </a:solidFill>
                <a:effectLst/>
                <a:latin typeface="+mj-lt"/>
                <a:ea typeface="Arial" panose="020B0604020202020204" pitchFamily="34" charset="0"/>
                <a:cs typeface="Calibri" panose="020F0502020204030204" pitchFamily="34" charset="0"/>
              </a:rPr>
              <a:t>informé·e</a:t>
            </a:r>
            <a:r>
              <a:rPr lang="fr-BE" sz="2100" dirty="0">
                <a:solidFill>
                  <a:srgbClr val="252525"/>
                </a:solidFill>
                <a:effectLst/>
                <a:latin typeface="+mj-lt"/>
                <a:ea typeface="Arial" panose="020B0604020202020204" pitchFamily="34" charset="0"/>
                <a:cs typeface="Calibri" panose="020F0502020204030204" pitchFamily="34" charset="0"/>
              </a:rPr>
              <a:t>.  </a:t>
            </a:r>
            <a:endParaRPr lang="fr-BE" sz="2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BE" sz="2100" dirty="0">
                <a:solidFill>
                  <a:srgbClr val="252525"/>
                </a:solidFill>
                <a:effectLst/>
                <a:latin typeface="+mj-lt"/>
                <a:ea typeface="Arial" panose="020B0604020202020204" pitchFamily="34" charset="0"/>
                <a:cs typeface="Calibri" panose="020F0502020204030204" pitchFamily="34" charset="0"/>
              </a:rPr>
              <a:t>L'accompagnement en toute discrétion s'achève sans relais vers les autorités et il existe un risque </a:t>
            </a:r>
            <a:r>
              <a:rPr lang="fr-BE" sz="2100" dirty="0">
                <a:solidFill>
                  <a:srgbClr val="252525"/>
                </a:solidFill>
                <a:effectLst/>
                <a:latin typeface="+mj-lt"/>
                <a:ea typeface="Arial" panose="020B0604020202020204" pitchFamily="34" charset="0"/>
                <a:cs typeface="Calibri" panose="020F0502020204030204" pitchFamily="34" charset="0"/>
                <a:sym typeface="Wingdings" panose="05000000000000000000" pitchFamily="2" charset="2"/>
              </a:rPr>
              <a:t> </a:t>
            </a:r>
            <a:r>
              <a:rPr lang="fr-BE" sz="2100" dirty="0">
                <a:solidFill>
                  <a:srgbClr val="252525"/>
                </a:solidFill>
                <a:effectLst/>
                <a:latin typeface="+mj-lt"/>
                <a:ea typeface="Arial" panose="020B0604020202020204" pitchFamily="34" charset="0"/>
                <a:cs typeface="Calibri" panose="020F0502020204030204" pitchFamily="34" charset="0"/>
              </a:rPr>
              <a:t>les données personnelles recueillies sont conservées chez Cash</a:t>
            </a:r>
            <a:r>
              <a:rPr lang="fr-BE" sz="2100" baseline="30000" dirty="0">
                <a:solidFill>
                  <a:srgbClr val="252525"/>
                </a:solidFill>
                <a:effectLst/>
                <a:latin typeface="+mj-lt"/>
                <a:ea typeface="Arial" panose="020B0604020202020204" pitchFamily="34" charset="0"/>
                <a:cs typeface="Calibri" panose="020F0502020204030204" pitchFamily="34" charset="0"/>
              </a:rPr>
              <a:t>e </a:t>
            </a:r>
            <a:r>
              <a:rPr lang="fr-BE" sz="2100" dirty="0">
                <a:solidFill>
                  <a:srgbClr val="252525"/>
                </a:solidFill>
                <a:effectLst/>
                <a:latin typeface="+mj-lt"/>
                <a:ea typeface="Arial" panose="020B0604020202020204" pitchFamily="34" charset="0"/>
                <a:cs typeface="Calibri" panose="020F0502020204030204" pitchFamily="34" charset="0"/>
              </a:rPr>
              <a:t>pour une durée de 5 ans.</a:t>
            </a:r>
            <a:endParaRPr lang="fr-BE" sz="2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BE" sz="2100" dirty="0">
                <a:solidFill>
                  <a:srgbClr val="252525"/>
                </a:solidFill>
                <a:effectLst/>
                <a:latin typeface="+mj-lt"/>
                <a:ea typeface="Arial" panose="020B0604020202020204" pitchFamily="34" charset="0"/>
                <a:cs typeface="Calibri" panose="020F0502020204030204" pitchFamily="34" charset="0"/>
              </a:rPr>
              <a:t>Les données personnelles de l'accompagnement des risques collectifs sont conservées chez  </a:t>
            </a:r>
            <a:r>
              <a:rPr lang="fr-BE" sz="2100" spc="-5" dirty="0">
                <a:effectLst/>
                <a:latin typeface="+mj-lt"/>
                <a:ea typeface="Calibri" panose="020F0502020204030204" pitchFamily="34" charset="0"/>
                <a:cs typeface="Calibri" panose="020F0502020204030204" pitchFamily="34" charset="0"/>
              </a:rPr>
              <a:t>Cash</a:t>
            </a:r>
            <a:r>
              <a:rPr lang="fr-BE" sz="2100" spc="-5" baseline="30000" dirty="0">
                <a:effectLst/>
                <a:latin typeface="+mj-lt"/>
                <a:ea typeface="Calibri" panose="020F0502020204030204" pitchFamily="34" charset="0"/>
                <a:cs typeface="Calibri" panose="020F0502020204030204" pitchFamily="34" charset="0"/>
              </a:rPr>
              <a:t>e</a:t>
            </a:r>
            <a:r>
              <a:rPr lang="fr-BE" sz="2100" dirty="0">
                <a:solidFill>
                  <a:srgbClr val="252525"/>
                </a:solidFill>
                <a:effectLst/>
                <a:latin typeface="+mj-lt"/>
                <a:ea typeface="Arial" panose="020B0604020202020204" pitchFamily="34" charset="0"/>
                <a:cs typeface="Calibri" panose="020F0502020204030204" pitchFamily="34" charset="0"/>
              </a:rPr>
              <a:t> durant 5 ans.</a:t>
            </a:r>
            <a:endParaRPr lang="fr-BE" sz="2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BE" sz="2100" dirty="0">
                <a:solidFill>
                  <a:srgbClr val="252525"/>
                </a:solidFill>
                <a:effectLst/>
                <a:latin typeface="+mj-lt"/>
                <a:ea typeface="Arial" panose="020B0604020202020204" pitchFamily="34" charset="0"/>
                <a:cs typeface="Calibri" panose="020F0502020204030204" pitchFamily="34" charset="0"/>
              </a:rPr>
              <a:t>Dans le cadre d’un accompagnement au dépôt de plainte </a:t>
            </a:r>
            <a:r>
              <a:rPr lang="fr-BE" sz="2100" dirty="0">
                <a:solidFill>
                  <a:srgbClr val="252525"/>
                </a:solidFill>
                <a:effectLst/>
                <a:latin typeface="+mj-lt"/>
                <a:ea typeface="Arial" panose="020B0604020202020204" pitchFamily="34" charset="0"/>
                <a:cs typeface="Calibri" panose="020F0502020204030204" pitchFamily="34" charset="0"/>
                <a:sym typeface="Wingdings" panose="05000000000000000000" pitchFamily="2" charset="2"/>
              </a:rPr>
              <a:t> Destruction</a:t>
            </a:r>
            <a:r>
              <a:rPr lang="fr-BE" sz="2100" dirty="0">
                <a:solidFill>
                  <a:srgbClr val="252525"/>
                </a:solidFill>
                <a:effectLst/>
                <a:latin typeface="+mj-lt"/>
                <a:ea typeface="Arial" panose="020B0604020202020204" pitchFamily="34" charset="0"/>
                <a:cs typeface="Calibri" panose="020F0502020204030204" pitchFamily="34" charset="0"/>
              </a:rPr>
              <a:t> chez Cash</a:t>
            </a:r>
            <a:r>
              <a:rPr lang="fr-BE" sz="2100" baseline="30000" dirty="0">
                <a:solidFill>
                  <a:srgbClr val="252525"/>
                </a:solidFill>
                <a:effectLst/>
                <a:latin typeface="+mj-lt"/>
                <a:ea typeface="Arial" panose="020B0604020202020204" pitchFamily="34" charset="0"/>
                <a:cs typeface="Calibri" panose="020F0502020204030204" pitchFamily="34" charset="0"/>
              </a:rPr>
              <a:t>e</a:t>
            </a:r>
            <a:r>
              <a:rPr lang="fr-BE" sz="2100" dirty="0">
                <a:solidFill>
                  <a:srgbClr val="252525"/>
                </a:solidFill>
                <a:effectLst/>
                <a:latin typeface="+mj-lt"/>
                <a:ea typeface="Arial" panose="020B0604020202020204" pitchFamily="34" charset="0"/>
                <a:cs typeface="Calibri" panose="020F0502020204030204" pitchFamily="34" charset="0"/>
              </a:rPr>
              <a:t> dès réception de l'accusé de réception par les autorités du dossier de  plainte. </a:t>
            </a:r>
            <a:endParaRPr lang="fr-BE" dirty="0">
              <a:latin typeface="+mj-lt"/>
            </a:endParaRPr>
          </a:p>
        </p:txBody>
      </p:sp>
    </p:spTree>
    <p:extLst>
      <p:ext uri="{BB962C8B-B14F-4D97-AF65-F5344CB8AC3E}">
        <p14:creationId xmlns:p14="http://schemas.microsoft.com/office/powerpoint/2010/main" val="241595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1E6B4-918D-F017-98EF-FF46A362F980}"/>
              </a:ext>
            </a:extLst>
          </p:cNvPr>
          <p:cNvSpPr>
            <a:spLocks noGrp="1"/>
          </p:cNvSpPr>
          <p:nvPr>
            <p:ph type="title"/>
          </p:nvPr>
        </p:nvSpPr>
        <p:spPr/>
        <p:txBody>
          <a:bodyPr/>
          <a:lstStyle/>
          <a:p>
            <a:r>
              <a:rPr lang="fr-BE" dirty="0">
                <a:solidFill>
                  <a:schemeClr val="accent1">
                    <a:lumMod val="75000"/>
                  </a:schemeClr>
                </a:solidFill>
              </a:rPr>
              <a:t>Prise de contact anonyme</a:t>
            </a:r>
          </a:p>
        </p:txBody>
      </p:sp>
      <p:sp>
        <p:nvSpPr>
          <p:cNvPr id="3" name="Espace réservé du contenu 2">
            <a:extLst>
              <a:ext uri="{FF2B5EF4-FFF2-40B4-BE49-F238E27FC236}">
                <a16:creationId xmlns:a16="http://schemas.microsoft.com/office/drawing/2014/main" id="{73299C46-23A4-9BF4-D9E0-2971ABDC7539}"/>
              </a:ext>
            </a:extLst>
          </p:cNvPr>
          <p:cNvSpPr>
            <a:spLocks noGrp="1"/>
          </p:cNvSpPr>
          <p:nvPr>
            <p:ph idx="1"/>
          </p:nvPr>
        </p:nvSpPr>
        <p:spPr>
          <a:xfrm>
            <a:off x="2358302" y="1413163"/>
            <a:ext cx="8577552" cy="5347855"/>
          </a:xfrm>
        </p:spPr>
        <p:txBody>
          <a:bodyPr>
            <a:noAutofit/>
          </a:bodyPr>
          <a:lstStyle/>
          <a:p>
            <a:pPr lvl="0" algn="just">
              <a:lnSpc>
                <a:spcPct val="107000"/>
              </a:lnSpc>
              <a:spcAft>
                <a:spcPts val="800"/>
              </a:spcAft>
              <a:buFont typeface="Wingdings" panose="05000000000000000000" pitchFamily="2" charset="2"/>
              <a:buChar char="Ø"/>
            </a:pPr>
            <a:r>
              <a:rPr lang="fr-BE" sz="1600" i="1" u="sng" dirty="0">
                <a:solidFill>
                  <a:srgbClr val="000000"/>
                </a:solidFill>
                <a:effectLst/>
                <a:latin typeface="+mj-lt"/>
                <a:ea typeface="Verdana" panose="020B0604030504040204" pitchFamily="34" charset="0"/>
                <a:cs typeface="Calibri" panose="020F0502020204030204" pitchFamily="34" charset="0"/>
              </a:rPr>
              <a:t>L’auteur de la demande ne donne pas suite à la réponse de </a:t>
            </a:r>
            <a:r>
              <a:rPr lang="fr-BE" sz="1600" i="1" u="sng" dirty="0" err="1">
                <a:solidFill>
                  <a:srgbClr val="000000"/>
                </a:solidFill>
                <a:effectLst/>
                <a:latin typeface="+mj-lt"/>
                <a:ea typeface="Verdana" panose="020B0604030504040204" pitchFamily="34" charset="0"/>
                <a:cs typeface="Calibri" panose="020F0502020204030204" pitchFamily="34" charset="0"/>
              </a:rPr>
              <a:t>Cash</a:t>
            </a:r>
            <a:r>
              <a:rPr lang="fr-BE" sz="1600" i="1" u="sng" baseline="30000" dirty="0" err="1">
                <a:solidFill>
                  <a:srgbClr val="000000"/>
                </a:solidFill>
                <a:effectLst/>
                <a:latin typeface="+mj-lt"/>
                <a:ea typeface="Verdana" panose="020B0604030504040204" pitchFamily="34" charset="0"/>
                <a:cs typeface="Calibri" panose="020F0502020204030204" pitchFamily="34" charset="0"/>
              </a:rPr>
              <a:t>-e</a:t>
            </a:r>
            <a:r>
              <a:rPr lang="fr-BE" sz="1600" i="1" u="sng" baseline="30000" dirty="0">
                <a:solidFill>
                  <a:srgbClr val="000000"/>
                </a:solidFill>
                <a:effectLst/>
                <a:latin typeface="+mj-lt"/>
                <a:ea typeface="Verdana" panose="020B0604030504040204" pitchFamily="34" charset="0"/>
                <a:cs typeface="Calibri" panose="020F0502020204030204" pitchFamily="34" charset="0"/>
              </a:rPr>
              <a:t> </a:t>
            </a:r>
            <a:r>
              <a:rPr lang="fr-BE" sz="1600" i="1" u="sng" baseline="30000" dirty="0">
                <a:latin typeface="+mj-lt"/>
                <a:ea typeface="Verdana" panose="020B0604030504040204" pitchFamily="34" charset="0"/>
                <a:cs typeface="Times New Roman" panose="02020603050405020304" pitchFamily="18" charset="0"/>
              </a:rPr>
              <a:t> </a:t>
            </a:r>
            <a:r>
              <a:rPr lang="fr-BE" sz="1600" dirty="0">
                <a:solidFill>
                  <a:srgbClr val="000000"/>
                </a:solidFill>
                <a:effectLst/>
                <a:latin typeface="+mj-lt"/>
                <a:ea typeface="Verdana" panose="020B0604030504040204" pitchFamily="34" charset="0"/>
                <a:cs typeface="Calibri" panose="020F0502020204030204" pitchFamily="34" charset="0"/>
              </a:rPr>
              <a:t>Délai de 15 jours puis 5 jours avant destruction des données personnelles. </a:t>
            </a:r>
            <a:endParaRPr lang="fr-BE" sz="1600" dirty="0">
              <a:effectLst/>
              <a:latin typeface="+mj-lt"/>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Ø"/>
            </a:pPr>
            <a:r>
              <a:rPr lang="fr-BE" sz="1600" i="1" u="sng" dirty="0">
                <a:solidFill>
                  <a:srgbClr val="000000"/>
                </a:solidFill>
                <a:effectLst/>
                <a:latin typeface="+mj-lt"/>
                <a:ea typeface="Verdana" panose="020B0604030504040204" pitchFamily="34" charset="0"/>
                <a:cs typeface="Calibri" panose="020F0502020204030204" pitchFamily="34" charset="0"/>
              </a:rPr>
              <a:t>L’</a:t>
            </a:r>
            <a:r>
              <a:rPr lang="fr-BE" sz="1600" i="1" u="sng" dirty="0" err="1">
                <a:solidFill>
                  <a:srgbClr val="000000"/>
                </a:solidFill>
                <a:effectLst/>
                <a:latin typeface="+mj-lt"/>
                <a:ea typeface="Verdana" panose="020B0604030504040204" pitchFamily="34" charset="0"/>
                <a:cs typeface="Calibri" panose="020F0502020204030204" pitchFamily="34" charset="0"/>
              </a:rPr>
              <a:t>étudiant·e</a:t>
            </a:r>
            <a:r>
              <a:rPr lang="fr-BE" sz="1600" i="1" u="sng" dirty="0">
                <a:solidFill>
                  <a:srgbClr val="000000"/>
                </a:solidFill>
                <a:effectLst/>
                <a:latin typeface="+mj-lt"/>
                <a:ea typeface="Verdana" panose="020B0604030504040204" pitchFamily="34" charset="0"/>
                <a:cs typeface="Calibri" panose="020F0502020204030204" pitchFamily="34" charset="0"/>
              </a:rPr>
              <a:t> accepte de sortir de l’anonymat et de révéler son identité à </a:t>
            </a:r>
            <a:r>
              <a:rPr lang="fr-BE" sz="1600" i="1" u="sng" dirty="0" err="1">
                <a:solidFill>
                  <a:srgbClr val="000000"/>
                </a:solidFill>
                <a:effectLst/>
                <a:latin typeface="+mj-lt"/>
                <a:ea typeface="Verdana" panose="020B0604030504040204" pitchFamily="34" charset="0"/>
                <a:cs typeface="Calibri" panose="020F0502020204030204" pitchFamily="34" charset="0"/>
              </a:rPr>
              <a:t>Cash</a:t>
            </a:r>
            <a:r>
              <a:rPr lang="fr-BE" sz="1600" i="1" u="sng" baseline="30000" dirty="0" err="1">
                <a:solidFill>
                  <a:srgbClr val="000000"/>
                </a:solidFill>
                <a:effectLst/>
                <a:latin typeface="+mj-lt"/>
                <a:ea typeface="Verdana" panose="020B0604030504040204" pitchFamily="34" charset="0"/>
                <a:cs typeface="Calibri" panose="020F0502020204030204" pitchFamily="34" charset="0"/>
              </a:rPr>
              <a:t>.e</a:t>
            </a:r>
            <a:r>
              <a:rPr lang="fr-BE" sz="1600" i="1" u="sng" baseline="30000" dirty="0">
                <a:solidFill>
                  <a:srgbClr val="000000"/>
                </a:solidFill>
                <a:effectLst/>
                <a:latin typeface="+mj-lt"/>
                <a:ea typeface="Verdana" panose="020B0604030504040204" pitchFamily="34" charset="0"/>
                <a:cs typeface="Calibri" panose="020F0502020204030204" pitchFamily="34" charset="0"/>
              </a:rPr>
              <a:t>  </a:t>
            </a:r>
            <a:r>
              <a:rPr lang="fr-BE" sz="1600" dirty="0">
                <a:solidFill>
                  <a:srgbClr val="000000"/>
                </a:solidFill>
                <a:effectLst/>
                <a:latin typeface="+mj-lt"/>
                <a:ea typeface="Verdana" panose="020B0604030504040204" pitchFamily="34" charset="0"/>
                <a:cs typeface="Calibri" panose="020F0502020204030204" pitchFamily="34" charset="0"/>
              </a:rPr>
              <a:t>Les procédures du point 2 redeviennent possibles.</a:t>
            </a:r>
            <a:endParaRPr lang="fr-BE" sz="1600" dirty="0">
              <a:effectLst/>
              <a:latin typeface="+mj-lt"/>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Ø"/>
            </a:pPr>
            <a:r>
              <a:rPr lang="fr-BE" sz="1600" i="1" u="sng" dirty="0">
                <a:solidFill>
                  <a:srgbClr val="000000"/>
                </a:solidFill>
                <a:effectLst/>
                <a:latin typeface="+mj-lt"/>
                <a:ea typeface="Verdana" panose="020B0604030504040204" pitchFamily="34" charset="0"/>
                <a:cs typeface="Calibri" panose="020F0502020204030204" pitchFamily="34" charset="0"/>
              </a:rPr>
              <a:t>L’étudiant· donne suite au message de </a:t>
            </a:r>
            <a:r>
              <a:rPr lang="fr-BE" sz="1600" i="1" u="sng" dirty="0" err="1">
                <a:solidFill>
                  <a:srgbClr val="000000"/>
                </a:solidFill>
                <a:effectLst/>
                <a:latin typeface="+mj-lt"/>
                <a:ea typeface="Verdana" panose="020B0604030504040204" pitchFamily="34" charset="0"/>
                <a:cs typeface="Calibri" panose="020F0502020204030204" pitchFamily="34" charset="0"/>
              </a:rPr>
              <a:t>Cash-e</a:t>
            </a:r>
            <a:r>
              <a:rPr lang="fr-BE" sz="1600" i="1" u="sng" dirty="0">
                <a:solidFill>
                  <a:srgbClr val="000000"/>
                </a:solidFill>
                <a:effectLst/>
                <a:latin typeface="+mj-lt"/>
                <a:ea typeface="Verdana" panose="020B0604030504040204" pitchFamily="34" charset="0"/>
                <a:cs typeface="Calibri" panose="020F0502020204030204" pitchFamily="34" charset="0"/>
              </a:rPr>
              <a:t> et  ne révèle pas son identité à </a:t>
            </a:r>
            <a:r>
              <a:rPr lang="fr-BE" sz="1600" i="1" u="sng" dirty="0" err="1">
                <a:solidFill>
                  <a:srgbClr val="000000"/>
                </a:solidFill>
                <a:effectLst/>
                <a:latin typeface="+mj-lt"/>
                <a:ea typeface="Verdana" panose="020B0604030504040204" pitchFamily="34" charset="0"/>
                <a:cs typeface="Calibri" panose="020F0502020204030204" pitchFamily="34" charset="0"/>
              </a:rPr>
              <a:t>Cash</a:t>
            </a:r>
            <a:r>
              <a:rPr lang="fr-BE" sz="1600" i="1" u="sng" baseline="30000" dirty="0" err="1">
                <a:solidFill>
                  <a:srgbClr val="000000"/>
                </a:solidFill>
                <a:effectLst/>
                <a:latin typeface="+mj-lt"/>
                <a:ea typeface="Verdana" panose="020B0604030504040204" pitchFamily="34" charset="0"/>
                <a:cs typeface="Calibri" panose="020F0502020204030204" pitchFamily="34" charset="0"/>
              </a:rPr>
              <a:t>.e</a:t>
            </a:r>
            <a:endParaRPr lang="fr-BE" sz="1600" i="1" u="sng" baseline="30000" dirty="0">
              <a:solidFill>
                <a:srgbClr val="000000"/>
              </a:solidFill>
              <a:latin typeface="+mj-lt"/>
              <a:ea typeface="Verdana" panose="020B060403050404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q"/>
            </a:pPr>
            <a:r>
              <a:rPr lang="fr-BE" spc="-5" dirty="0">
                <a:effectLst/>
                <a:latin typeface="+mj-lt"/>
                <a:ea typeface="Calibri" panose="020F0502020204030204" pitchFamily="34" charset="0"/>
                <a:cs typeface="Calibri" panose="020F0502020204030204" pitchFamily="34" charset="0"/>
              </a:rPr>
              <a:t>faits insuffisamment concrets et étayés ou la personne refuse de démontrer son statut d’étudiant : la procédure s’arrête et les données sont détruites </a:t>
            </a:r>
          </a:p>
          <a:p>
            <a:pPr lvl="1" indent="-342900" algn="just">
              <a:lnSpc>
                <a:spcPct val="107000"/>
              </a:lnSpc>
              <a:spcAft>
                <a:spcPts val="800"/>
              </a:spcAft>
              <a:buFont typeface="Wingdings" panose="05000000000000000000" pitchFamily="2" charset="2"/>
              <a:buChar char="q"/>
            </a:pPr>
            <a:r>
              <a:rPr lang="fr-BE" dirty="0">
                <a:solidFill>
                  <a:srgbClr val="000000"/>
                </a:solidFill>
                <a:effectLst/>
                <a:latin typeface="+mj-lt"/>
                <a:ea typeface="Verdana" panose="020B0604030504040204" pitchFamily="34" charset="0"/>
                <a:cs typeface="Calibri" panose="020F0502020204030204" pitchFamily="34" charset="0"/>
              </a:rPr>
              <a:t>faits suffisamment concrets et étayés et le statut d’étudiant du correspondant a pu être vérifié par le système sécurisé </a:t>
            </a:r>
            <a:r>
              <a:rPr lang="fr-BE" spc="-5" dirty="0">
                <a:effectLst/>
                <a:latin typeface="+mj-lt"/>
                <a:ea typeface="Calibri" panose="020F0502020204030204" pitchFamily="34" charset="0"/>
                <a:cs typeface="Calibri" panose="020F0502020204030204" pitchFamily="34" charset="0"/>
              </a:rPr>
              <a:t>créé à cet effet</a:t>
            </a:r>
            <a:r>
              <a:rPr lang="fr-BE" dirty="0">
                <a:solidFill>
                  <a:srgbClr val="000000"/>
                </a:solidFill>
                <a:effectLst/>
                <a:latin typeface="+mj-lt"/>
                <a:ea typeface="Verdana" panose="020B0604030504040204" pitchFamily="34" charset="0"/>
                <a:cs typeface="Calibri" panose="020F0502020204030204" pitchFamily="34" charset="0"/>
              </a:rPr>
              <a:t>, </a:t>
            </a:r>
            <a:r>
              <a:rPr lang="fr-BE" spc="-5" dirty="0">
                <a:effectLst/>
                <a:latin typeface="+mj-lt"/>
                <a:ea typeface="Calibri" panose="020F0502020204030204" pitchFamily="34" charset="0"/>
                <a:cs typeface="Calibri" panose="020F0502020204030204" pitchFamily="34" charset="0"/>
              </a:rPr>
              <a:t> </a:t>
            </a:r>
            <a:r>
              <a:rPr lang="fr-BE" spc="-5" dirty="0" err="1">
                <a:effectLst/>
                <a:latin typeface="+mj-lt"/>
                <a:ea typeface="Calibri" panose="020F0502020204030204" pitchFamily="34" charset="0"/>
                <a:cs typeface="Calibri" panose="020F0502020204030204" pitchFamily="34" charset="0"/>
              </a:rPr>
              <a:t>Cash</a:t>
            </a:r>
            <a:r>
              <a:rPr lang="fr-BE" spc="-5" baseline="30000" dirty="0" err="1">
                <a:effectLst/>
                <a:latin typeface="+mj-lt"/>
                <a:ea typeface="Calibri" panose="020F0502020204030204" pitchFamily="34" charset="0"/>
                <a:cs typeface="Calibri" panose="020F0502020204030204" pitchFamily="34" charset="0"/>
              </a:rPr>
              <a:t>-e</a:t>
            </a:r>
            <a:r>
              <a:rPr lang="fr-BE" spc="-5" dirty="0">
                <a:effectLst/>
                <a:latin typeface="+mj-lt"/>
                <a:ea typeface="Calibri" panose="020F0502020204030204" pitchFamily="34" charset="0"/>
                <a:cs typeface="Calibri" panose="020F0502020204030204" pitchFamily="34" charset="0"/>
              </a:rPr>
              <a:t> déclenche alors un système d’alerte auprès des autorités (VR aux affaires étudiantes, VR affaires académiques, DRH, BEA). Ce système d’alerte prévoit de leur transmettre un rapport qui décrit le risque encouru (violences, violences morales et/ou violences sexuelles)</a:t>
            </a:r>
            <a:endParaRPr lang="fr-BE" dirty="0">
              <a:latin typeface="+mj-lt"/>
            </a:endParaRPr>
          </a:p>
        </p:txBody>
      </p:sp>
    </p:spTree>
    <p:extLst>
      <p:ext uri="{BB962C8B-B14F-4D97-AF65-F5344CB8AC3E}">
        <p14:creationId xmlns:p14="http://schemas.microsoft.com/office/powerpoint/2010/main" val="228051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8BD3E-AA54-0475-9063-60EFBD0E6C8D}"/>
              </a:ext>
            </a:extLst>
          </p:cNvPr>
          <p:cNvSpPr>
            <a:spLocks noGrp="1"/>
          </p:cNvSpPr>
          <p:nvPr>
            <p:ph type="title"/>
          </p:nvPr>
        </p:nvSpPr>
        <p:spPr/>
        <p:txBody>
          <a:bodyPr/>
          <a:lstStyle/>
          <a:p>
            <a:r>
              <a:rPr lang="fr-BE" dirty="0">
                <a:solidFill>
                  <a:schemeClr val="accent1">
                    <a:lumMod val="75000"/>
                  </a:schemeClr>
                </a:solidFill>
              </a:rPr>
              <a:t>Evaluation anonyme</a:t>
            </a:r>
            <a:endParaRPr lang="fr-BE" dirty="0"/>
          </a:p>
        </p:txBody>
      </p:sp>
      <p:sp>
        <p:nvSpPr>
          <p:cNvPr id="3" name="Espace réservé du contenu 2">
            <a:extLst>
              <a:ext uri="{FF2B5EF4-FFF2-40B4-BE49-F238E27FC236}">
                <a16:creationId xmlns:a16="http://schemas.microsoft.com/office/drawing/2014/main" id="{5A9C605B-E39E-07B5-C77B-1F9F55FAA8A3}"/>
              </a:ext>
            </a:extLst>
          </p:cNvPr>
          <p:cNvSpPr>
            <a:spLocks noGrp="1"/>
          </p:cNvSpPr>
          <p:nvPr>
            <p:ph idx="1"/>
          </p:nvPr>
        </p:nvSpPr>
        <p:spPr/>
        <p:txBody>
          <a:bodyPr/>
          <a:lstStyle/>
          <a:p>
            <a:r>
              <a:rPr lang="fr-BE" dirty="0"/>
              <a:t>Dorénavant, les </a:t>
            </a:r>
            <a:r>
              <a:rPr lang="fr-BE" dirty="0" err="1"/>
              <a:t>étudiant·es</a:t>
            </a:r>
            <a:r>
              <a:rPr lang="fr-BE" dirty="0"/>
              <a:t> ayant bénéficié des service de </a:t>
            </a:r>
            <a:r>
              <a:rPr lang="fr-BE" dirty="0" err="1"/>
              <a:t>Cash-e</a:t>
            </a:r>
            <a:r>
              <a:rPr lang="fr-BE" dirty="0"/>
              <a:t> pourront évaluer le service de façon totalement anonyme grâce au </a:t>
            </a:r>
            <a:r>
              <a:rPr lang="fr-BE" dirty="0" err="1"/>
              <a:t>microsoft</a:t>
            </a:r>
            <a:r>
              <a:rPr lang="fr-BE" dirty="0"/>
              <a:t> </a:t>
            </a:r>
            <a:r>
              <a:rPr lang="fr-BE" dirty="0" err="1"/>
              <a:t>form</a:t>
            </a:r>
            <a:r>
              <a:rPr lang="fr-BE" dirty="0"/>
              <a:t> mis à disposition sur le site de </a:t>
            </a:r>
            <a:r>
              <a:rPr lang="fr-BE" dirty="0" err="1"/>
              <a:t>Cash-e</a:t>
            </a:r>
            <a:r>
              <a:rPr lang="fr-BE" dirty="0"/>
              <a:t>:</a:t>
            </a:r>
          </a:p>
          <a:p>
            <a:r>
              <a:rPr lang="fr-FR" dirty="0" err="1">
                <a:hlinkClick r:id="rId2"/>
              </a:rPr>
              <a:t>cash-e</a:t>
            </a:r>
            <a:r>
              <a:rPr lang="fr-FR" dirty="0">
                <a:hlinkClick r:id="rId2"/>
              </a:rPr>
              <a:t>: Centre d’accompagnement et de soutien dans les risques de harcèlement envers les </a:t>
            </a:r>
            <a:r>
              <a:rPr lang="fr-FR" dirty="0" err="1">
                <a:hlinkClick r:id="rId2"/>
              </a:rPr>
              <a:t>étudiant·es</a:t>
            </a:r>
            <a:r>
              <a:rPr lang="fr-FR" dirty="0">
                <a:hlinkClick r:id="rId2"/>
              </a:rPr>
              <a:t> - ULB</a:t>
            </a:r>
            <a:endParaRPr lang="fr-BE" dirty="0"/>
          </a:p>
        </p:txBody>
      </p:sp>
    </p:spTree>
    <p:extLst>
      <p:ext uri="{BB962C8B-B14F-4D97-AF65-F5344CB8AC3E}">
        <p14:creationId xmlns:p14="http://schemas.microsoft.com/office/powerpoint/2010/main" val="6140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077D5-D2A8-44DA-9CED-A4B5B4AF7C3E}"/>
              </a:ext>
            </a:extLst>
          </p:cNvPr>
          <p:cNvSpPr>
            <a:spLocks noGrp="1"/>
          </p:cNvSpPr>
          <p:nvPr>
            <p:ph type="title"/>
          </p:nvPr>
        </p:nvSpPr>
        <p:spPr/>
        <p:txBody>
          <a:bodyPr/>
          <a:lstStyle/>
          <a:p>
            <a:r>
              <a:rPr lang="fr-BE" dirty="0">
                <a:solidFill>
                  <a:schemeClr val="accent2">
                    <a:lumMod val="75000"/>
                  </a:schemeClr>
                </a:solidFill>
              </a:rPr>
              <a:t>Contact</a:t>
            </a:r>
          </a:p>
        </p:txBody>
      </p:sp>
      <p:sp>
        <p:nvSpPr>
          <p:cNvPr id="4" name="Espace réservé du contenu 2">
            <a:extLst>
              <a:ext uri="{FF2B5EF4-FFF2-40B4-BE49-F238E27FC236}">
                <a16:creationId xmlns:a16="http://schemas.microsoft.com/office/drawing/2014/main" id="{51DF9059-E7A2-482B-A84D-B18650001986}"/>
              </a:ext>
            </a:extLst>
          </p:cNvPr>
          <p:cNvSpPr>
            <a:spLocks noGrp="1"/>
          </p:cNvSpPr>
          <p:nvPr>
            <p:ph idx="1"/>
          </p:nvPr>
        </p:nvSpPr>
        <p:spPr/>
        <p:txBody>
          <a:bodyPr>
            <a:normAutofit/>
          </a:bodyPr>
          <a:lstStyle/>
          <a:p>
            <a:r>
              <a:rPr lang="fr-BE" dirty="0"/>
              <a:t>https://www.ulb.be/cashe</a:t>
            </a:r>
          </a:p>
          <a:p>
            <a:r>
              <a:rPr lang="fr-BE" dirty="0"/>
              <a:t>Cash-e@ulb.be</a:t>
            </a:r>
          </a:p>
          <a:p>
            <a:r>
              <a:rPr lang="fr-BE" dirty="0"/>
              <a:t>Téléphone </a:t>
            </a:r>
          </a:p>
          <a:p>
            <a:pPr lvl="1"/>
            <a:r>
              <a:rPr lang="fr-BE" dirty="0"/>
              <a:t> Responsable : 4556</a:t>
            </a:r>
          </a:p>
          <a:p>
            <a:pPr lvl="1"/>
            <a:r>
              <a:rPr lang="fr-BE" dirty="0"/>
              <a:t>Secrétariat et conseillères psychosociales : 4558</a:t>
            </a:r>
          </a:p>
          <a:p>
            <a:r>
              <a:rPr lang="fr-BE" dirty="0"/>
              <a:t>GSM- </a:t>
            </a:r>
            <a:r>
              <a:rPr lang="fr-BE" dirty="0" err="1"/>
              <a:t>Whatsapp</a:t>
            </a:r>
            <a:r>
              <a:rPr lang="fr-BE" dirty="0"/>
              <a:t> – 0474/563097 (réponse du </a:t>
            </a:r>
            <a:r>
              <a:rPr lang="fr-BE" dirty="0" err="1"/>
              <a:t>lun</a:t>
            </a:r>
            <a:r>
              <a:rPr lang="fr-BE" dirty="0"/>
              <a:t> au vend entre 8 et 17h)</a:t>
            </a:r>
          </a:p>
          <a:p>
            <a:r>
              <a:rPr lang="fr-BE" dirty="0"/>
              <a:t>Bureaux: </a:t>
            </a:r>
          </a:p>
          <a:p>
            <a:pPr lvl="1"/>
            <a:r>
              <a:rPr lang="fr-BE" dirty="0" err="1"/>
              <a:t>Bld</a:t>
            </a:r>
            <a:r>
              <a:rPr lang="fr-BE" dirty="0"/>
              <a:t> de la Plaine, 11 </a:t>
            </a:r>
          </a:p>
          <a:p>
            <a:pPr lvl="1"/>
            <a:r>
              <a:rPr lang="fr-BE" dirty="0" err="1"/>
              <a:t>Bucopa</a:t>
            </a:r>
            <a:r>
              <a:rPr lang="fr-BE" dirty="0"/>
              <a:t> local 154 à Erasme</a:t>
            </a:r>
          </a:p>
          <a:p>
            <a:pPr marL="68580" indent="0">
              <a:buNone/>
            </a:pPr>
            <a:endParaRPr lang="fr-BE" dirty="0"/>
          </a:p>
          <a:p>
            <a:pPr marL="68580" indent="0">
              <a:buNone/>
            </a:pPr>
            <a:endParaRPr lang="fr-BE" dirty="0"/>
          </a:p>
        </p:txBody>
      </p:sp>
    </p:spTree>
    <p:extLst>
      <p:ext uri="{BB962C8B-B14F-4D97-AF65-F5344CB8AC3E}">
        <p14:creationId xmlns:p14="http://schemas.microsoft.com/office/powerpoint/2010/main" val="2669825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4">
                                            <p:txEl>
                                              <p:pRg st="1" end="1"/>
                                            </p:txEl>
                                          </p:spTgt>
                                        </p:tgtEl>
                                      </p:cBhvr>
                                    </p:animEffect>
                                    <p:animScale>
                                      <p:cBhvr>
                                        <p:cTn id="11" dur="250" autoRev="1" fill="hold"/>
                                        <p:tgtEl>
                                          <p:spTgt spid="4">
                                            <p:txEl>
                                              <p:pRg st="1" end="1"/>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4">
                                            <p:txEl>
                                              <p:pRg st="2" end="2"/>
                                            </p:txEl>
                                          </p:spTgt>
                                        </p:tgtEl>
                                      </p:cBhvr>
                                    </p:animEffect>
                                    <p:animScale>
                                      <p:cBhvr>
                                        <p:cTn id="15" dur="250" autoRev="1" fill="hold"/>
                                        <p:tgtEl>
                                          <p:spTgt spid="4">
                                            <p:txEl>
                                              <p:pRg st="2" end="2"/>
                                            </p:txEl>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
                                            <p:txEl>
                                              <p:pRg st="3" end="3"/>
                                            </p:txEl>
                                          </p:spTgt>
                                        </p:tgtEl>
                                      </p:cBhvr>
                                    </p:animEffect>
                                    <p:animScale>
                                      <p:cBhvr>
                                        <p:cTn id="19" dur="250" autoRev="1" fill="hold"/>
                                        <p:tgtEl>
                                          <p:spTgt spid="4">
                                            <p:txEl>
                                              <p:pRg st="3" end="3"/>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4">
                                            <p:txEl>
                                              <p:pRg st="4" end="4"/>
                                            </p:txEl>
                                          </p:spTgt>
                                        </p:tgtEl>
                                      </p:cBhvr>
                                    </p:animEffect>
                                    <p:animScale>
                                      <p:cBhvr>
                                        <p:cTn id="23" dur="250" autoRev="1" fill="hold"/>
                                        <p:tgtEl>
                                          <p:spTgt spid="4">
                                            <p:txEl>
                                              <p:pRg st="4" end="4"/>
                                            </p:txEl>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4">
                                            <p:txEl>
                                              <p:pRg st="5" end="5"/>
                                            </p:txEl>
                                          </p:spTgt>
                                        </p:tgtEl>
                                      </p:cBhvr>
                                    </p:animEffect>
                                    <p:animScale>
                                      <p:cBhvr>
                                        <p:cTn id="27" dur="250" autoRev="1" fill="hold"/>
                                        <p:tgtEl>
                                          <p:spTgt spid="4">
                                            <p:txEl>
                                              <p:pRg st="5" end="5"/>
                                            </p:txEl>
                                          </p:spTgt>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4">
                                            <p:txEl>
                                              <p:pRg st="6" end="6"/>
                                            </p:txEl>
                                          </p:spTgt>
                                        </p:tgtEl>
                                      </p:cBhvr>
                                    </p:animEffect>
                                    <p:animScale>
                                      <p:cBhvr>
                                        <p:cTn id="31" dur="250" autoRev="1" fill="hold"/>
                                        <p:tgtEl>
                                          <p:spTgt spid="4">
                                            <p:txEl>
                                              <p:pRg st="6" end="6"/>
                                            </p:txEl>
                                          </p:spTgt>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4">
                                            <p:txEl>
                                              <p:pRg st="7" end="7"/>
                                            </p:txEl>
                                          </p:spTgt>
                                        </p:tgtEl>
                                      </p:cBhvr>
                                    </p:animEffect>
                                    <p:animScale>
                                      <p:cBhvr>
                                        <p:cTn id="34" dur="250" autoRev="1" fill="hold"/>
                                        <p:tgtEl>
                                          <p:spTgt spid="4">
                                            <p:txEl>
                                              <p:pRg st="7" end="7"/>
                                            </p:txEl>
                                          </p:spTgt>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4">
                                            <p:txEl>
                                              <p:pRg st="8" end="8"/>
                                            </p:txEl>
                                          </p:spTgt>
                                        </p:tgtEl>
                                      </p:cBhvr>
                                    </p:animEffect>
                                    <p:animScale>
                                      <p:cBhvr>
                                        <p:cTn id="37" dur="250" autoRev="1" fill="hold"/>
                                        <p:tgtEl>
                                          <p:spTgt spid="4">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0CF2F326-C892-49A5-A423-F643BE5890FE}"/>
              </a:ext>
            </a:extLst>
          </p:cNvPr>
          <p:cNvSpPr>
            <a:spLocks noGrp="1"/>
          </p:cNvSpPr>
          <p:nvPr>
            <p:ph type="ctrTitle"/>
          </p:nvPr>
        </p:nvSpPr>
        <p:spPr>
          <a:xfrm>
            <a:off x="540279" y="967417"/>
            <a:ext cx="5280460" cy="3943250"/>
          </a:xfrm>
        </p:spPr>
        <p:txBody>
          <a:bodyPr>
            <a:normAutofit/>
          </a:bodyPr>
          <a:lstStyle/>
          <a:p>
            <a:r>
              <a:rPr lang="fr-BE" sz="3700" dirty="0">
                <a:solidFill>
                  <a:srgbClr val="FEFFFF"/>
                </a:solidFill>
              </a:rPr>
              <a:t>Procédures </a:t>
            </a:r>
            <a:r>
              <a:rPr lang="fr-BE" sz="3700" dirty="0" err="1">
                <a:solidFill>
                  <a:srgbClr val="FEFFFF"/>
                </a:solidFill>
              </a:rPr>
              <a:t>Cash-e</a:t>
            </a:r>
            <a:endParaRPr lang="fr-BE" sz="3700" dirty="0">
              <a:solidFill>
                <a:srgbClr val="FEFFFF"/>
              </a:solidFill>
            </a:endParaRPr>
          </a:p>
        </p:txBody>
      </p:sp>
      <p:sp>
        <p:nvSpPr>
          <p:cNvPr id="96"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4" name="Image 3">
            <a:extLst>
              <a:ext uri="{FF2B5EF4-FFF2-40B4-BE49-F238E27FC236}">
                <a16:creationId xmlns:a16="http://schemas.microsoft.com/office/drawing/2014/main" id="{DB074873-FCD6-4E94-94E3-A28C3A60DDEE}"/>
              </a:ext>
            </a:extLst>
          </p:cNvPr>
          <p:cNvPicPr>
            <a:picLocks noChangeAspect="1"/>
          </p:cNvPicPr>
          <p:nvPr/>
        </p:nvPicPr>
        <p:blipFill rotWithShape="1">
          <a:blip r:embed="rId2"/>
          <a:srcRect r="2609" b="-5"/>
          <a:stretch/>
        </p:blipFill>
        <p:spPr>
          <a:xfrm>
            <a:off x="9716346" y="5837152"/>
            <a:ext cx="729982" cy="749575"/>
          </a:xfrm>
          <a:prstGeom prst="rect">
            <a:avLst/>
          </a:prstGeom>
          <a:noFill/>
        </p:spPr>
      </p:pic>
      <p:pic>
        <p:nvPicPr>
          <p:cNvPr id="1026" name="Picture 2" descr="Logos de l'ULB - Actualités de l'ULB">
            <a:extLst>
              <a:ext uri="{FF2B5EF4-FFF2-40B4-BE49-F238E27FC236}">
                <a16:creationId xmlns:a16="http://schemas.microsoft.com/office/drawing/2014/main" id="{0E74D73D-8A1C-4E07-BD17-08A0A4874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7041" y="5783416"/>
            <a:ext cx="857048" cy="85704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D25F456-1BF7-DF34-DAB2-6453858851B7}"/>
              </a:ext>
            </a:extLst>
          </p:cNvPr>
          <p:cNvSpPr txBox="1"/>
          <p:nvPr/>
        </p:nvSpPr>
        <p:spPr>
          <a:xfrm>
            <a:off x="6271491" y="1616364"/>
            <a:ext cx="5582597" cy="1384995"/>
          </a:xfrm>
          <a:prstGeom prst="rect">
            <a:avLst/>
          </a:prstGeom>
          <a:noFill/>
        </p:spPr>
        <p:txBody>
          <a:bodyPr wrap="square" rtlCol="0">
            <a:spAutoFit/>
          </a:bodyPr>
          <a:lstStyle/>
          <a:p>
            <a:r>
              <a:rPr lang="fr-BE" sz="2800" dirty="0">
                <a:solidFill>
                  <a:schemeClr val="accent1">
                    <a:lumMod val="75000"/>
                  </a:schemeClr>
                </a:solidFill>
              </a:rPr>
              <a:t>Présentation des missions et des types d’accompagnement</a:t>
            </a:r>
          </a:p>
        </p:txBody>
      </p:sp>
    </p:spTree>
    <p:extLst>
      <p:ext uri="{BB962C8B-B14F-4D97-AF65-F5344CB8AC3E}">
        <p14:creationId xmlns:p14="http://schemas.microsoft.com/office/powerpoint/2010/main" val="428906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077D5-D2A8-44DA-9CED-A4B5B4AF7C3E}"/>
              </a:ext>
            </a:extLst>
          </p:cNvPr>
          <p:cNvSpPr>
            <a:spLocks noGrp="1"/>
          </p:cNvSpPr>
          <p:nvPr>
            <p:ph type="title"/>
          </p:nvPr>
        </p:nvSpPr>
        <p:spPr>
          <a:xfrm>
            <a:off x="1996577" y="647097"/>
            <a:ext cx="8911687" cy="1280890"/>
          </a:xfrm>
        </p:spPr>
        <p:txBody>
          <a:bodyPr/>
          <a:lstStyle/>
          <a:p>
            <a:r>
              <a:rPr lang="fr-BE" dirty="0">
                <a:solidFill>
                  <a:schemeClr val="accent2">
                    <a:lumMod val="75000"/>
                  </a:schemeClr>
                </a:solidFill>
              </a:rPr>
              <a:t>Qui sommes nous ?</a:t>
            </a:r>
          </a:p>
        </p:txBody>
      </p:sp>
      <p:graphicFrame>
        <p:nvGraphicFramePr>
          <p:cNvPr id="1036" name="Espace réservé du contenu 2">
            <a:extLst>
              <a:ext uri="{FF2B5EF4-FFF2-40B4-BE49-F238E27FC236}">
                <a16:creationId xmlns:a16="http://schemas.microsoft.com/office/drawing/2014/main" id="{416D89E8-C178-D5BC-7D32-2502C9684ABA}"/>
              </a:ext>
            </a:extLst>
          </p:cNvPr>
          <p:cNvGraphicFramePr>
            <a:graphicFrameLocks noGrp="1"/>
          </p:cNvGraphicFramePr>
          <p:nvPr>
            <p:ph idx="1"/>
            <p:extLst>
              <p:ext uri="{D42A27DB-BD31-4B8C-83A1-F6EECF244321}">
                <p14:modId xmlns:p14="http://schemas.microsoft.com/office/powerpoint/2010/main" val="2499750055"/>
              </p:ext>
            </p:extLst>
          </p:nvPr>
        </p:nvGraphicFramePr>
        <p:xfrm>
          <a:off x="1451579" y="1366888"/>
          <a:ext cx="4751050" cy="4969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ylvie Boët">
            <a:extLst>
              <a:ext uri="{FF2B5EF4-FFF2-40B4-BE49-F238E27FC236}">
                <a16:creationId xmlns:a16="http://schemas.microsoft.com/office/drawing/2014/main" id="{3E074A21-A339-418D-ABF5-79AD042444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7097" y="2015732"/>
            <a:ext cx="1295400" cy="1779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tricia Mélotte">
            <a:extLst>
              <a:ext uri="{FF2B5EF4-FFF2-40B4-BE49-F238E27FC236}">
                <a16:creationId xmlns:a16="http://schemas.microsoft.com/office/drawing/2014/main" id="{DCAAEA61-BABF-48A5-81BE-BA495F46A8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3457" y="4108653"/>
            <a:ext cx="1302597" cy="1642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rlotte Janssens">
            <a:extLst>
              <a:ext uri="{FF2B5EF4-FFF2-40B4-BE49-F238E27FC236}">
                <a16:creationId xmlns:a16="http://schemas.microsoft.com/office/drawing/2014/main" id="{F7EF03C6-FFDA-437B-8A57-8E50DB766E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2340" y="4108654"/>
            <a:ext cx="1531520" cy="16427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ison Avermaete">
            <a:extLst>
              <a:ext uri="{FF2B5EF4-FFF2-40B4-BE49-F238E27FC236}">
                <a16:creationId xmlns:a16="http://schemas.microsoft.com/office/drawing/2014/main" id="{EC372329-F2B4-49EE-9D1D-5F4317B090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4050" y="4120832"/>
            <a:ext cx="1328812" cy="1656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E4F88739-1233-E556-E5A1-106DD63749F4}"/>
              </a:ext>
            </a:extLst>
          </p:cNvPr>
          <p:cNvPicPr>
            <a:picLocks noChangeAspect="1"/>
          </p:cNvPicPr>
          <p:nvPr/>
        </p:nvPicPr>
        <p:blipFill>
          <a:blip r:embed="rId11"/>
          <a:stretch>
            <a:fillRect/>
          </a:stretch>
        </p:blipFill>
        <p:spPr>
          <a:xfrm>
            <a:off x="8952068" y="2015732"/>
            <a:ext cx="1531520" cy="1779016"/>
          </a:xfrm>
          <a:prstGeom prst="rect">
            <a:avLst/>
          </a:prstGeom>
        </p:spPr>
      </p:pic>
    </p:spTree>
    <p:extLst>
      <p:ext uri="{BB962C8B-B14F-4D97-AF65-F5344CB8AC3E}">
        <p14:creationId xmlns:p14="http://schemas.microsoft.com/office/powerpoint/2010/main" val="427312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dirty="0">
                <a:solidFill>
                  <a:schemeClr val="accent1">
                    <a:lumMod val="75000"/>
                  </a:schemeClr>
                </a:solidFill>
              </a:rPr>
              <a:t>Contexte</a:t>
            </a:r>
          </a:p>
        </p:txBody>
      </p:sp>
      <p:sp>
        <p:nvSpPr>
          <p:cNvPr id="3" name="Espace réservé du contenu 2"/>
          <p:cNvSpPr>
            <a:spLocks noGrp="1"/>
          </p:cNvSpPr>
          <p:nvPr>
            <p:ph idx="1"/>
          </p:nvPr>
        </p:nvSpPr>
        <p:spPr>
          <a:xfrm>
            <a:off x="2303568" y="1985818"/>
            <a:ext cx="9201044" cy="4165599"/>
          </a:xfrm>
        </p:spPr>
        <p:txBody>
          <a:bodyPr rtlCol="0">
            <a:normAutofit/>
          </a:bodyPr>
          <a:lstStyle/>
          <a:p>
            <a:pPr marL="0" indent="0">
              <a:buNone/>
            </a:pPr>
            <a:r>
              <a:rPr lang="fr-BE" sz="2400" dirty="0"/>
              <a:t>Ces définitions concernent les faits lorsqu’ils surviennent dans la période durant laquelle la personne a le statut d’étudiant·e au sein de l’ULB </a:t>
            </a:r>
            <a:endParaRPr lang="fr-FR" sz="2400" dirty="0"/>
          </a:p>
          <a:p>
            <a:pPr lvl="1"/>
            <a:r>
              <a:rPr lang="fr-FR" sz="2400" dirty="0"/>
              <a:t>Violence durant les études</a:t>
            </a:r>
          </a:p>
          <a:p>
            <a:pPr lvl="1"/>
            <a:r>
              <a:rPr lang="fr-FR" sz="2400" dirty="0"/>
              <a:t>Harcèlement moral durant les études</a:t>
            </a:r>
          </a:p>
          <a:p>
            <a:pPr lvl="1"/>
            <a:r>
              <a:rPr lang="fr-FR" sz="2400" dirty="0"/>
              <a:t>Harcèlement sexuel durant les études</a:t>
            </a:r>
          </a:p>
          <a:p>
            <a:pPr lvl="1"/>
            <a:r>
              <a:rPr lang="fr-FR" sz="2400" dirty="0"/>
              <a:t>Risques psychosociaux liés aux relations interpersonnelles durant les études</a:t>
            </a:r>
          </a:p>
          <a:p>
            <a:pPr lvl="1"/>
            <a:endParaRPr lang="fr-FR" dirty="0"/>
          </a:p>
          <a:p>
            <a:pPr lvl="1"/>
            <a:endParaRPr lang="fr-FR" dirty="0"/>
          </a:p>
        </p:txBody>
      </p:sp>
    </p:spTree>
    <p:extLst>
      <p:ext uri="{BB962C8B-B14F-4D97-AF65-F5344CB8AC3E}">
        <p14:creationId xmlns:p14="http://schemas.microsoft.com/office/powerpoint/2010/main" val="4001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50C1C-973E-47C3-8102-D60AE1C4F8EE}"/>
              </a:ext>
            </a:extLst>
          </p:cNvPr>
          <p:cNvSpPr>
            <a:spLocks noGrp="1"/>
          </p:cNvSpPr>
          <p:nvPr>
            <p:ph type="title"/>
          </p:nvPr>
        </p:nvSpPr>
        <p:spPr/>
        <p:txBody>
          <a:bodyPr>
            <a:normAutofit/>
          </a:bodyPr>
          <a:lstStyle/>
          <a:p>
            <a:r>
              <a:rPr lang="fr-BE" sz="2800" b="1" dirty="0">
                <a:solidFill>
                  <a:schemeClr val="tx1"/>
                </a:solidFill>
              </a:rPr>
              <a:t>Violence et harcèlement moral dans le cadre de ses études</a:t>
            </a:r>
          </a:p>
        </p:txBody>
      </p:sp>
      <p:sp>
        <p:nvSpPr>
          <p:cNvPr id="3" name="Espace réservé du contenu 2">
            <a:extLst>
              <a:ext uri="{FF2B5EF4-FFF2-40B4-BE49-F238E27FC236}">
                <a16:creationId xmlns:a16="http://schemas.microsoft.com/office/drawing/2014/main" id="{DF7109CA-D971-42F0-AD54-02071B3A0ED3}"/>
              </a:ext>
            </a:extLst>
          </p:cNvPr>
          <p:cNvSpPr>
            <a:spLocks noGrp="1"/>
          </p:cNvSpPr>
          <p:nvPr>
            <p:ph idx="1"/>
          </p:nvPr>
        </p:nvSpPr>
        <p:spPr>
          <a:xfrm>
            <a:off x="2589212" y="2133600"/>
            <a:ext cx="8915400" cy="4100290"/>
          </a:xfrm>
        </p:spPr>
        <p:txBody>
          <a:bodyPr>
            <a:normAutofit/>
          </a:bodyPr>
          <a:lstStyle/>
          <a:p>
            <a:r>
              <a:rPr lang="fr-BE" dirty="0"/>
              <a:t>Toute situation où </a:t>
            </a:r>
            <a:r>
              <a:rPr lang="fr-BE" dirty="0" err="1"/>
              <a:t>un·e</a:t>
            </a:r>
            <a:r>
              <a:rPr lang="fr-BE" dirty="0"/>
              <a:t> </a:t>
            </a:r>
            <a:r>
              <a:rPr lang="fr-BE" dirty="0" err="1"/>
              <a:t>étudiant·e</a:t>
            </a:r>
            <a:r>
              <a:rPr lang="fr-BE" dirty="0"/>
              <a:t> est </a:t>
            </a:r>
            <a:r>
              <a:rPr lang="fr-BE" dirty="0" err="1"/>
              <a:t>menacé·e</a:t>
            </a:r>
            <a:r>
              <a:rPr lang="fr-BE" dirty="0"/>
              <a:t> ou agressé ·e psychiquement ou physiquement dans le cadre de ses études</a:t>
            </a:r>
          </a:p>
          <a:p>
            <a:r>
              <a:rPr lang="fr-BE" dirty="0"/>
              <a:t>Harcèlement: Ensemble abusif de plusieurs conduites similaires ou différentes qui se produisent pendant un certain temps, qui ont pour objet ou pour effet de porter atteinte à la personnalité, la dignité ou l’intégrité physique ou psychique d’</a:t>
            </a:r>
            <a:r>
              <a:rPr lang="fr-BE" dirty="0" err="1"/>
              <a:t>un·e</a:t>
            </a:r>
            <a:r>
              <a:rPr lang="fr-BE" dirty="0"/>
              <a:t> </a:t>
            </a:r>
            <a:r>
              <a:rPr lang="fr-BE" dirty="0" err="1"/>
              <a:t>étudiant·e</a:t>
            </a:r>
            <a:r>
              <a:rPr lang="fr-BE" dirty="0"/>
              <a:t> dans le cadre de ses études, de mettre en péril sa réussite ou de créer un environnement intimidant, hostile, dégradant, humiliant ou offensant et qui se manifestent notamment par des paroles, des intimidations, des actes, des geste ou des écrits unilatéraux.</a:t>
            </a:r>
          </a:p>
        </p:txBody>
      </p:sp>
    </p:spTree>
    <p:extLst>
      <p:ext uri="{BB962C8B-B14F-4D97-AF65-F5344CB8AC3E}">
        <p14:creationId xmlns:p14="http://schemas.microsoft.com/office/powerpoint/2010/main" val="97667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A05797-4183-43C0-B4DC-DC775726E22E}"/>
              </a:ext>
            </a:extLst>
          </p:cNvPr>
          <p:cNvSpPr>
            <a:spLocks noGrp="1"/>
          </p:cNvSpPr>
          <p:nvPr>
            <p:ph type="title"/>
          </p:nvPr>
        </p:nvSpPr>
        <p:spPr/>
        <p:txBody>
          <a:bodyPr>
            <a:normAutofit/>
          </a:bodyPr>
          <a:lstStyle/>
          <a:p>
            <a:r>
              <a:rPr lang="fr-BE" sz="3200" b="1" dirty="0">
                <a:solidFill>
                  <a:schemeClr val="tx1"/>
                </a:solidFill>
              </a:rPr>
              <a:t>Harcèlement sexuel durant ses études</a:t>
            </a:r>
          </a:p>
        </p:txBody>
      </p:sp>
      <p:sp>
        <p:nvSpPr>
          <p:cNvPr id="3" name="Espace réservé du contenu 2">
            <a:extLst>
              <a:ext uri="{FF2B5EF4-FFF2-40B4-BE49-F238E27FC236}">
                <a16:creationId xmlns:a16="http://schemas.microsoft.com/office/drawing/2014/main" id="{6A06D71A-6265-469D-9198-0B96D9877041}"/>
              </a:ext>
            </a:extLst>
          </p:cNvPr>
          <p:cNvSpPr>
            <a:spLocks noGrp="1"/>
          </p:cNvSpPr>
          <p:nvPr>
            <p:ph idx="1"/>
          </p:nvPr>
        </p:nvSpPr>
        <p:spPr/>
        <p:txBody>
          <a:bodyPr/>
          <a:lstStyle/>
          <a:p>
            <a:r>
              <a:rPr lang="fr-BE" dirty="0"/>
              <a:t>Tout comportement non désiré verbal, non verbal ou corporel à connotation sexuelle qui a pour objet ou pour effet de porter atteinte à la dignité d’</a:t>
            </a:r>
            <a:r>
              <a:rPr lang="fr-BE" dirty="0" err="1"/>
              <a:t>un·e</a:t>
            </a:r>
            <a:r>
              <a:rPr lang="fr-BE" dirty="0"/>
              <a:t> </a:t>
            </a:r>
            <a:r>
              <a:rPr lang="fr-BE" dirty="0" err="1"/>
              <a:t>étudiant·e</a:t>
            </a:r>
            <a:r>
              <a:rPr lang="fr-BE" dirty="0"/>
              <a:t> ou de créer un environnement intimidant, hostile, humiliant ou offensant.</a:t>
            </a:r>
          </a:p>
        </p:txBody>
      </p:sp>
    </p:spTree>
    <p:extLst>
      <p:ext uri="{BB962C8B-B14F-4D97-AF65-F5344CB8AC3E}">
        <p14:creationId xmlns:p14="http://schemas.microsoft.com/office/powerpoint/2010/main" val="32289522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A4CA1-2744-436C-AFCC-13A70E3F5A13}"/>
              </a:ext>
            </a:extLst>
          </p:cNvPr>
          <p:cNvSpPr>
            <a:spLocks noGrp="1"/>
          </p:cNvSpPr>
          <p:nvPr>
            <p:ph type="title"/>
          </p:nvPr>
        </p:nvSpPr>
        <p:spPr/>
        <p:txBody>
          <a:bodyPr>
            <a:noAutofit/>
          </a:bodyPr>
          <a:lstStyle/>
          <a:p>
            <a:pPr lvl="1"/>
            <a:r>
              <a:rPr lang="fr-FR" sz="3200" b="1" dirty="0">
                <a:solidFill>
                  <a:schemeClr val="tx1"/>
                </a:solidFill>
                <a:latin typeface="+mj-lt"/>
              </a:rPr>
              <a:t>Risques psychosociaux liés aux relations interpersonnelles durant les études</a:t>
            </a:r>
          </a:p>
        </p:txBody>
      </p:sp>
      <p:sp>
        <p:nvSpPr>
          <p:cNvPr id="3" name="Espace réservé du contenu 2">
            <a:extLst>
              <a:ext uri="{FF2B5EF4-FFF2-40B4-BE49-F238E27FC236}">
                <a16:creationId xmlns:a16="http://schemas.microsoft.com/office/drawing/2014/main" id="{DA94434D-AD75-4698-B21E-0CF94F4E53CE}"/>
              </a:ext>
            </a:extLst>
          </p:cNvPr>
          <p:cNvSpPr>
            <a:spLocks noGrp="1"/>
          </p:cNvSpPr>
          <p:nvPr>
            <p:ph idx="1"/>
          </p:nvPr>
        </p:nvSpPr>
        <p:spPr>
          <a:xfrm>
            <a:off x="2520846" y="2309076"/>
            <a:ext cx="8915400" cy="3777622"/>
          </a:xfrm>
        </p:spPr>
        <p:txBody>
          <a:bodyPr/>
          <a:lstStyle/>
          <a:p>
            <a:pPr>
              <a:lnSpc>
                <a:spcPct val="107000"/>
              </a:lnSpc>
              <a:spcAft>
                <a:spcPts val="800"/>
              </a:spcAft>
            </a:pPr>
            <a:r>
              <a:rPr lang="fr-BE" dirty="0">
                <a:solidFill>
                  <a:srgbClr val="000000"/>
                </a:solidFill>
                <a:ea typeface="Calibri" panose="020F0502020204030204" pitchFamily="34" charset="0"/>
                <a:cs typeface="Calibri" panose="020F0502020204030204" pitchFamily="34" charset="0"/>
              </a:rPr>
              <a:t>L</a:t>
            </a:r>
            <a:r>
              <a:rPr lang="fr-BE" sz="1800" dirty="0">
                <a:solidFill>
                  <a:srgbClr val="000000"/>
                </a:solidFill>
                <a:effectLst/>
                <a:ea typeface="Calibri" panose="020F0502020204030204" pitchFamily="34" charset="0"/>
                <a:cs typeface="Calibri" panose="020F0502020204030204" pitchFamily="34" charset="0"/>
              </a:rPr>
              <a:t>a probabilité qu’</a:t>
            </a:r>
            <a:r>
              <a:rPr lang="fr-BE" sz="1800" dirty="0" err="1">
                <a:solidFill>
                  <a:srgbClr val="000000"/>
                </a:solidFill>
                <a:effectLst/>
                <a:ea typeface="Calibri" panose="020F0502020204030204" pitchFamily="34" charset="0"/>
                <a:cs typeface="Calibri" panose="020F0502020204030204" pitchFamily="34" charset="0"/>
              </a:rPr>
              <a:t>un·e</a:t>
            </a:r>
            <a:r>
              <a:rPr lang="fr-BE" sz="1800" dirty="0">
                <a:solidFill>
                  <a:srgbClr val="000000"/>
                </a:solidFill>
                <a:effectLst/>
                <a:ea typeface="Calibri" panose="020F0502020204030204" pitchFamily="34" charset="0"/>
                <a:cs typeface="Calibri" panose="020F0502020204030204" pitchFamily="34" charset="0"/>
              </a:rPr>
              <a:t> ou plusieurs </a:t>
            </a:r>
            <a:r>
              <a:rPr lang="fr-BE" sz="1800" dirty="0" err="1">
                <a:solidFill>
                  <a:srgbClr val="000000"/>
                </a:solidFill>
                <a:effectLst/>
                <a:ea typeface="Calibri" panose="020F0502020204030204" pitchFamily="34" charset="0"/>
                <a:cs typeface="Calibri" panose="020F0502020204030204" pitchFamily="34" charset="0"/>
              </a:rPr>
              <a:t>étudiant</a:t>
            </a:r>
            <a:r>
              <a:rPr lang="fr-BE" dirty="0" err="1"/>
              <a:t>·e</a:t>
            </a:r>
            <a:r>
              <a:rPr lang="fr-BE" sz="1800" dirty="0">
                <a:solidFill>
                  <a:srgbClr val="000000"/>
                </a:solidFill>
                <a:effectLst/>
                <a:ea typeface="Calibri" panose="020F0502020204030204" pitchFamily="34" charset="0"/>
                <a:cs typeface="Calibri" panose="020F0502020204030204" pitchFamily="34" charset="0"/>
              </a:rPr>
              <a:t>(s) subisse(nt) un dommage psychique qui peut également s'accompagner d'un dommage physique, suite à l'exposition à des composantes des relations interpersonnelles dans le cadre de leurs études, sur lesquelles les autorités de l’ULB ont un impact et qui comporte objectivement un danger.</a:t>
            </a:r>
            <a:endParaRPr lang="fr-BE"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5428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34B3E-FF2B-4B5C-B10A-161BEED8FEB8}"/>
              </a:ext>
            </a:extLst>
          </p:cNvPr>
          <p:cNvSpPr>
            <a:spLocks noGrp="1"/>
          </p:cNvSpPr>
          <p:nvPr>
            <p:ph type="title"/>
          </p:nvPr>
        </p:nvSpPr>
        <p:spPr/>
        <p:txBody>
          <a:bodyPr/>
          <a:lstStyle/>
          <a:p>
            <a:r>
              <a:rPr lang="fr-BE" dirty="0">
                <a:solidFill>
                  <a:schemeClr val="accent2">
                    <a:lumMod val="75000"/>
                  </a:schemeClr>
                </a:solidFill>
              </a:rPr>
              <a:t>Accueil des </a:t>
            </a:r>
            <a:r>
              <a:rPr lang="fr-BE" dirty="0" err="1">
                <a:solidFill>
                  <a:schemeClr val="accent2">
                    <a:lumMod val="75000"/>
                  </a:schemeClr>
                </a:solidFill>
              </a:rPr>
              <a:t>étudiant·es</a:t>
            </a:r>
            <a:r>
              <a:rPr lang="fr-BE" dirty="0">
                <a:solidFill>
                  <a:schemeClr val="accent2">
                    <a:lumMod val="75000"/>
                  </a:schemeClr>
                </a:solidFill>
              </a:rPr>
              <a:t> chez </a:t>
            </a:r>
            <a:r>
              <a:rPr lang="fr-BE" dirty="0" err="1">
                <a:solidFill>
                  <a:schemeClr val="accent2">
                    <a:lumMod val="75000"/>
                  </a:schemeClr>
                </a:solidFill>
              </a:rPr>
              <a:t>Cash-e</a:t>
            </a:r>
            <a:endParaRPr lang="fr-BE" dirty="0">
              <a:solidFill>
                <a:schemeClr val="accent2">
                  <a:lumMod val="75000"/>
                </a:schemeClr>
              </a:solidFill>
            </a:endParaRPr>
          </a:p>
        </p:txBody>
      </p:sp>
      <p:sp>
        <p:nvSpPr>
          <p:cNvPr id="3" name="Espace réservé du contenu 2">
            <a:extLst>
              <a:ext uri="{FF2B5EF4-FFF2-40B4-BE49-F238E27FC236}">
                <a16:creationId xmlns:a16="http://schemas.microsoft.com/office/drawing/2014/main" id="{445B4A90-512A-493C-BFF2-A5D66EE5CB84}"/>
              </a:ext>
            </a:extLst>
          </p:cNvPr>
          <p:cNvSpPr>
            <a:spLocks noGrp="1"/>
          </p:cNvSpPr>
          <p:nvPr>
            <p:ph idx="1"/>
          </p:nvPr>
        </p:nvSpPr>
        <p:spPr/>
        <p:txBody>
          <a:bodyPr>
            <a:normAutofit fontScale="92500" lnSpcReduction="20000"/>
          </a:bodyPr>
          <a:lstStyle/>
          <a:p>
            <a:pPr marL="68580" indent="0">
              <a:buNone/>
            </a:pPr>
            <a:endParaRPr lang="fr-BE" dirty="0"/>
          </a:p>
          <a:p>
            <a:pPr marL="68580" indent="0">
              <a:buNone/>
            </a:pPr>
            <a:r>
              <a:rPr lang="fr-BE" sz="2400" b="1" u="sng" dirty="0"/>
              <a:t>Etape préalable</a:t>
            </a:r>
            <a:r>
              <a:rPr lang="fr-BE" sz="2400" dirty="0"/>
              <a:t>: 2 séances (au moins) d’</a:t>
            </a:r>
            <a:r>
              <a:rPr lang="fr-BE" sz="2400" b="1" u="sng" dirty="0"/>
              <a:t>écoute </a:t>
            </a:r>
            <a:r>
              <a:rPr lang="fr-BE" sz="2400" dirty="0"/>
              <a:t>durant lesquelles</a:t>
            </a:r>
          </a:p>
          <a:p>
            <a:pPr marL="411480"/>
            <a:r>
              <a:rPr lang="fr-BE" sz="2400" dirty="0"/>
              <a:t>Nous laissons la parole se déposer librement</a:t>
            </a:r>
          </a:p>
          <a:p>
            <a:pPr marL="411480"/>
            <a:r>
              <a:rPr lang="fr-BE" sz="2400" dirty="0"/>
              <a:t>Nous identifions et mesurons le préjudice subi</a:t>
            </a:r>
          </a:p>
          <a:p>
            <a:pPr marL="411480"/>
            <a:r>
              <a:rPr lang="fr-BE" sz="2400" dirty="0"/>
              <a:t>Nous aidons à l’intégration de celui-ci</a:t>
            </a:r>
          </a:p>
          <a:p>
            <a:pPr marL="411480"/>
            <a:r>
              <a:rPr lang="fr-BE" sz="2400" dirty="0"/>
              <a:t>Nous évaluons les besoins et les ressources disponibles pour les satisfaire</a:t>
            </a:r>
          </a:p>
          <a:p>
            <a:pPr marL="411480"/>
            <a:r>
              <a:rPr lang="fr-BE" sz="2400" dirty="0"/>
              <a:t>Nous présentons les types de traitement et d’accompagnement et choisissons avec l’</a:t>
            </a:r>
            <a:r>
              <a:rPr lang="fr-BE" sz="2400" dirty="0" err="1"/>
              <a:t>étudiant·e</a:t>
            </a:r>
            <a:r>
              <a:rPr lang="fr-BE" sz="2400" dirty="0"/>
              <a:t> celui qui correspond le mieux à ses besoins.</a:t>
            </a:r>
          </a:p>
          <a:p>
            <a:pPr marL="68580" indent="0">
              <a:buNone/>
            </a:pPr>
            <a:endParaRPr lang="fr-BE" sz="2400" b="1" dirty="0"/>
          </a:p>
          <a:p>
            <a:pPr marL="68580" indent="0">
              <a:buNone/>
            </a:pPr>
            <a:endParaRPr lang="fr-BE" sz="2400" dirty="0"/>
          </a:p>
        </p:txBody>
      </p:sp>
    </p:spTree>
    <p:extLst>
      <p:ext uri="{BB962C8B-B14F-4D97-AF65-F5344CB8AC3E}">
        <p14:creationId xmlns:p14="http://schemas.microsoft.com/office/powerpoint/2010/main" val="101686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B435B-CD30-826E-E331-22D8EE8DCAEC}"/>
              </a:ext>
            </a:extLst>
          </p:cNvPr>
          <p:cNvSpPr>
            <a:spLocks noGrp="1"/>
          </p:cNvSpPr>
          <p:nvPr>
            <p:ph type="title"/>
          </p:nvPr>
        </p:nvSpPr>
        <p:spPr/>
        <p:txBody>
          <a:bodyPr/>
          <a:lstStyle/>
          <a:p>
            <a:r>
              <a:rPr lang="fr-BE" dirty="0">
                <a:solidFill>
                  <a:schemeClr val="accent1">
                    <a:lumMod val="75000"/>
                  </a:schemeClr>
                </a:solidFill>
              </a:rPr>
              <a:t>Prises de contact nominative :</a:t>
            </a:r>
            <a:endParaRPr lang="fr-BE" dirty="0"/>
          </a:p>
        </p:txBody>
      </p:sp>
      <p:sp>
        <p:nvSpPr>
          <p:cNvPr id="3" name="Espace réservé du contenu 2">
            <a:extLst>
              <a:ext uri="{FF2B5EF4-FFF2-40B4-BE49-F238E27FC236}">
                <a16:creationId xmlns:a16="http://schemas.microsoft.com/office/drawing/2014/main" id="{E7EAD348-AB6F-252D-396C-E1538ACAB0BA}"/>
              </a:ext>
            </a:extLst>
          </p:cNvPr>
          <p:cNvSpPr>
            <a:spLocks noGrp="1"/>
          </p:cNvSpPr>
          <p:nvPr>
            <p:ph idx="1"/>
          </p:nvPr>
        </p:nvSpPr>
        <p:spPr>
          <a:xfrm>
            <a:off x="2592925" y="2133599"/>
            <a:ext cx="8915400" cy="4433455"/>
          </a:xfrm>
        </p:spPr>
        <p:txBody>
          <a:bodyPr>
            <a:noAutofit/>
          </a:bodyPr>
          <a:lstStyle/>
          <a:p>
            <a:r>
              <a:rPr lang="fr-BE" sz="2000" u="sng" dirty="0"/>
              <a:t>3 types d’accompagnement:</a:t>
            </a:r>
          </a:p>
          <a:p>
            <a:pPr lvl="1"/>
            <a:r>
              <a:rPr lang="fr-BE" sz="2000" u="sng" dirty="0"/>
              <a:t>En toute discrétion</a:t>
            </a:r>
            <a:r>
              <a:rPr lang="fr-BE" sz="2000" dirty="0"/>
              <a:t> </a:t>
            </a:r>
            <a:r>
              <a:rPr lang="fr-BE" sz="1800" dirty="0"/>
              <a:t>(écoute, appel à un tiers, conciliation)</a:t>
            </a:r>
          </a:p>
          <a:p>
            <a:pPr lvl="1"/>
            <a:r>
              <a:rPr lang="fr-BE" sz="2000" u="sng" dirty="0"/>
              <a:t>Un accompagnement des risques collectifs</a:t>
            </a:r>
            <a:r>
              <a:rPr lang="fr-BE" sz="2000" dirty="0"/>
              <a:t>: </a:t>
            </a:r>
            <a:r>
              <a:rPr lang="fr-BE" sz="1800" dirty="0"/>
              <a:t>saisine des autorités (VR aux affaires étudiantes, VR aux affaires académiques, DRH, BEA) à travers un rapport faisant état des risques collectifs dans le but d’établir un plan d’action</a:t>
            </a:r>
            <a:r>
              <a:rPr lang="fr-BE" sz="1800" dirty="0">
                <a:solidFill>
                  <a:schemeClr val="tx1"/>
                </a:solidFill>
              </a:rPr>
              <a:t>s</a:t>
            </a:r>
            <a:r>
              <a:rPr lang="fr-BE" sz="1800" dirty="0"/>
              <a:t> destiné à d</a:t>
            </a:r>
            <a:r>
              <a:rPr lang="fr-BE" sz="2000" dirty="0"/>
              <a:t>iminuer ces risques.</a:t>
            </a:r>
          </a:p>
          <a:p>
            <a:pPr lvl="1"/>
            <a:r>
              <a:rPr lang="fr-BE" sz="2000" u="sng" dirty="0"/>
              <a:t>Un accompagnement au dépôt de plainte </a:t>
            </a:r>
            <a:r>
              <a:rPr lang="fr-BE" sz="2000" dirty="0"/>
              <a:t>auprès du VR aux affaires étudiantes.</a:t>
            </a:r>
          </a:p>
          <a:p>
            <a:pPr lvl="2"/>
            <a:r>
              <a:rPr lang="fr-BE" sz="1800" dirty="0"/>
              <a:t>Avec recommandation de mesures de protection à l’égard de l’</a:t>
            </a:r>
            <a:r>
              <a:rPr lang="fr-BE" sz="1800" dirty="0" err="1"/>
              <a:t>étudiant·e</a:t>
            </a:r>
            <a:r>
              <a:rPr lang="fr-BE" sz="1800" dirty="0"/>
              <a:t>. Ces mesures de protection sont des mesures d’ordre, et non des sanctions disciplinaires. </a:t>
            </a:r>
            <a:r>
              <a:rPr lang="fr-BE" sz="1800" b="1" dirty="0"/>
              <a:t>Elles ne préjugent en rien de la culpabilité des personnes mises en cause ni des suites d’une éventuelle procédure disciplinaire</a:t>
            </a:r>
            <a:r>
              <a:rPr lang="fr-BE" sz="1800" dirty="0"/>
              <a:t>. </a:t>
            </a:r>
          </a:p>
          <a:p>
            <a:endParaRPr lang="fr-BE" sz="2000" dirty="0"/>
          </a:p>
          <a:p>
            <a:pPr marL="457200" lvl="1" indent="0">
              <a:buNone/>
            </a:pPr>
            <a:endParaRPr lang="fr-BE" sz="2000" dirty="0"/>
          </a:p>
        </p:txBody>
      </p:sp>
    </p:spTree>
    <p:extLst>
      <p:ext uri="{BB962C8B-B14F-4D97-AF65-F5344CB8AC3E}">
        <p14:creationId xmlns:p14="http://schemas.microsoft.com/office/powerpoint/2010/main" val="34260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978</Words>
  <Application>Microsoft Office PowerPoint</Application>
  <PresentationFormat>Grand écran</PresentationFormat>
  <Paragraphs>63</Paragraphs>
  <Slides>13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Century Gothic</vt:lpstr>
      <vt:lpstr>Wingdings</vt:lpstr>
      <vt:lpstr>Wingdings 3</vt:lpstr>
      <vt:lpstr>Brin</vt:lpstr>
      <vt:lpstr>Un Centre d’accompagnement et de soutien dans les risque de harcèlement envers les étudiant·es</vt:lpstr>
      <vt:lpstr>Procédures Cash-e</vt:lpstr>
      <vt:lpstr>Qui sommes nous ?</vt:lpstr>
      <vt:lpstr>Contexte</vt:lpstr>
      <vt:lpstr>Violence et harcèlement moral dans le cadre de ses études</vt:lpstr>
      <vt:lpstr>Harcèlement sexuel durant ses études</vt:lpstr>
      <vt:lpstr>Risques psychosociaux liés aux relations interpersonnelles durant les études</vt:lpstr>
      <vt:lpstr>Accueil des étudiant·es chez Cash-e</vt:lpstr>
      <vt:lpstr>Prises de contact nominative :</vt:lpstr>
      <vt:lpstr>Prise de contact nominative:  Conservation des données personnelles</vt:lpstr>
      <vt:lpstr>Prise de contact anonyme</vt:lpstr>
      <vt:lpstr>Evaluation anonyme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Procédures Cash-e</dc:title>
  <dc:creator>BOET  Sylvie</dc:creator>
  <cp:lastModifiedBy>Boët Sylvie</cp:lastModifiedBy>
  <cp:revision>57</cp:revision>
  <cp:lastPrinted>2022-03-18T10:37:29Z</cp:lastPrinted>
  <dcterms:created xsi:type="dcterms:W3CDTF">2021-07-01T09:53:01Z</dcterms:created>
  <dcterms:modified xsi:type="dcterms:W3CDTF">2023-02-19T19:01:51Z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