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450"/>
    <a:srgbClr val="0F6D47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>
        <p:scale>
          <a:sx n="55" d="100"/>
          <a:sy n="55" d="100"/>
        </p:scale>
        <p:origin x="208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90261-BD49-4A4A-B463-FCD922C38017}" type="datetimeFigureOut">
              <a:rPr lang="fr-BE" smtClean="0"/>
              <a:t>05-09-24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A11ED7-AF76-4594-A4EC-A75CCCE78A9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72622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11ED7-AF76-4594-A4EC-A75CCCE78A99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6005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F4F692-0B7A-8CA6-CCD5-55A1495FE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0F4A87-F830-D74D-E508-9A5D597D8E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D4E61D-4D30-6DFD-5C05-ECC905CC7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2A4-C684-428F-AAA5-D47D7204F454}" type="datetimeFigureOut">
              <a:rPr lang="fr-BE" smtClean="0"/>
              <a:t>05-09-24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20CAD0-D555-E73D-AF0C-163F3840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DEB764-E4AE-7991-6523-72EB74717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615B-0A0E-446E-A98A-AEA732F3D12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5747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D1F229-540E-1A45-3C0A-DC9DC6682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5DDB9EC-5D97-7731-9A6A-D0D3EE99C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D2C06A-391B-C026-DA11-F1D7E9A27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2A4-C684-428F-AAA5-D47D7204F454}" type="datetimeFigureOut">
              <a:rPr lang="fr-BE" smtClean="0"/>
              <a:t>05-09-24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48E8C57-79C2-591D-FFB8-3058863F9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E8B8B1-030D-03D8-7705-BD6DF803E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615B-0A0E-446E-A98A-AEA732F3D12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1442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00CEBFF-0921-8216-1720-07B71959AC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0EF40C0-198E-4E7B-7B23-CCD1E3753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F39E1F2-710B-802E-07CF-F42B1CC1C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2A4-C684-428F-AAA5-D47D7204F454}" type="datetimeFigureOut">
              <a:rPr lang="fr-BE" smtClean="0"/>
              <a:t>05-09-24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8D3283-7631-5450-5E19-A1A313D15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599E7FE-9C82-0962-4B62-5BCA93CEE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615B-0A0E-446E-A98A-AEA732F3D12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30022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73C6A7-189A-5D2E-FAEA-A58D30DEA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54CB92-5CF0-8651-F299-85A41349F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5A182E-F638-CE1C-0076-5DB2EB29A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2A4-C684-428F-AAA5-D47D7204F454}" type="datetimeFigureOut">
              <a:rPr lang="fr-BE" smtClean="0"/>
              <a:t>05-09-24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835131-44D6-AEFD-5319-BC47F742C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8D378A-8685-5520-D614-BFE124D4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615B-0A0E-446E-A98A-AEA732F3D12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48943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AE2F18-6040-870B-CAF7-3E54020B4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E5AFC0B-1F03-A0BB-FF14-030B4CFC8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61BB0C-7AFD-2990-0B0E-8E26BE024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2A4-C684-428F-AAA5-D47D7204F454}" type="datetimeFigureOut">
              <a:rPr lang="fr-BE" smtClean="0"/>
              <a:t>05-09-24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6A2B92-ABEB-C432-C95D-CDE73A6FE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64882F-1F1D-0320-9659-C01DB715B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615B-0A0E-446E-A98A-AEA732F3D12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42682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BB199B-CD69-6054-A21C-261187334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6F64E4-ED6E-AD87-8F08-19ABB6BF76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0F7440E-5347-27FD-E0DE-93DE80A1B2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12ED78-EBA7-040E-1229-2E6E5A494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2A4-C684-428F-AAA5-D47D7204F454}" type="datetimeFigureOut">
              <a:rPr lang="fr-BE" smtClean="0"/>
              <a:t>05-09-24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6875F4-0CB3-D067-E2B6-C672BC82E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9575A0-4F0A-BA7E-BDB3-A7D7DF122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615B-0A0E-446E-A98A-AEA732F3D12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77942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C4110D-3751-8772-EAF7-D33321032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9C1FA-25C2-B1C3-A702-B6A058D431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9DDF5D4-FBC8-B550-DDF1-1B9E376BE0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28541B8-F05F-A595-63AC-B6C91AD394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8C51462E-48EA-1A1F-B749-49844E6DA7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E66F944-B780-FB46-1719-E70C186C3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2A4-C684-428F-AAA5-D47D7204F454}" type="datetimeFigureOut">
              <a:rPr lang="fr-BE" smtClean="0"/>
              <a:t>05-09-24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4A2EB21-9237-3945-1D9C-74C03366E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C8EF81A-FFC4-E28C-71AA-8DAC94AD1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615B-0A0E-446E-A98A-AEA732F3D12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9280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194C34-364D-EE3D-24B5-B2D42CECE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69DD9D3-1365-9327-ACE0-17C8205E8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2A4-C684-428F-AAA5-D47D7204F454}" type="datetimeFigureOut">
              <a:rPr lang="fr-BE" smtClean="0"/>
              <a:t>05-09-24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4012ED7-1E6D-EFBD-7895-3B377C31E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CF5D98E-68C9-1432-4962-BFF6EF9AF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615B-0A0E-446E-A98A-AEA732F3D12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8566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0924383-449A-AD1C-DFFF-61F7D139B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2A4-C684-428F-AAA5-D47D7204F454}" type="datetimeFigureOut">
              <a:rPr lang="fr-BE" smtClean="0"/>
              <a:t>05-09-24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B26CBEC-A343-C20E-D93D-DD9B6820F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A632EB-73CE-1121-A290-5640660E3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615B-0A0E-446E-A98A-AEA732F3D12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25529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2CD6D6-3891-1E84-33D2-E7FC8CFB9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853153-78B9-21B3-78D8-2775D5D6D1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C6794B-A6CB-9CDA-57D5-5A446AD126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425936D-F9C2-86E0-FFFB-D84A0502F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2A4-C684-428F-AAA5-D47D7204F454}" type="datetimeFigureOut">
              <a:rPr lang="fr-BE" smtClean="0"/>
              <a:t>05-09-24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6608C6-52E9-92D2-2C9F-DC6DAE83B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6C6A8D8-C5C9-00BC-15C2-638498258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615B-0A0E-446E-A98A-AEA732F3D12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5567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E5FE14-51B3-FF04-3291-7AC93B57AA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E839BDE-9709-7A5E-BEC0-7D65257686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82039F-063C-B5FB-6E21-AC5058971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92F486F-FCEF-03C5-0947-4AC6A3469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362A4-C684-428F-AAA5-D47D7204F454}" type="datetimeFigureOut">
              <a:rPr lang="fr-BE" smtClean="0"/>
              <a:t>05-09-24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5CF5B4-6A11-C18C-D2C8-9E650FC4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D6D70C2-A31A-CEE7-9EAB-F8624FB3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2615B-0A0E-446E-A98A-AEA732F3D12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6020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163C090-D485-0F05-5940-8D672F9EA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FF3D9F9-D0BA-2BC1-B1C1-AE6DC348A7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021EBD-9E68-8932-B52E-3D5E0504CA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10362A4-C684-428F-AAA5-D47D7204F454}" type="datetimeFigureOut">
              <a:rPr lang="fr-BE" smtClean="0"/>
              <a:t>05-09-24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47C9A8-59EE-BA32-CB55-DD043B6EA5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DE8103-48F8-7640-F9AE-497DC60DD9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C12615B-0A0E-446E-A98A-AEA732F3D12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346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E72D617-2C31-7CC4-5DC4-95B697A76E4B}"/>
              </a:ext>
            </a:extLst>
          </p:cNvPr>
          <p:cNvSpPr/>
          <p:nvPr/>
        </p:nvSpPr>
        <p:spPr>
          <a:xfrm>
            <a:off x="0" y="-1"/>
            <a:ext cx="3869344" cy="6858001"/>
          </a:xfrm>
          <a:prstGeom prst="rect">
            <a:avLst/>
          </a:prstGeom>
          <a:solidFill>
            <a:srgbClr val="FDD450"/>
          </a:solidFill>
          <a:ln>
            <a:solidFill>
              <a:srgbClr val="FDD4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7" name="Espace réservé du contenu 6" descr="Une image contenant Graphique, capture d’écran, graphisme, Police&#10;&#10;Description générée automatiquement">
            <a:extLst>
              <a:ext uri="{FF2B5EF4-FFF2-40B4-BE49-F238E27FC236}">
                <a16:creationId xmlns:a16="http://schemas.microsoft.com/office/drawing/2014/main" id="{4D264E7B-258C-6E02-6B9E-63049CCC0C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534" y="776032"/>
            <a:ext cx="3869344" cy="2321607"/>
          </a:xfr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6EAA75ED-484B-D9FF-FA8D-A68A4ED0D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6403" y="3428999"/>
            <a:ext cx="3033471" cy="2002420"/>
          </a:xfrm>
          <a:noFill/>
        </p:spPr>
        <p:txBody>
          <a:bodyPr>
            <a:normAutofit fontScale="90000"/>
          </a:bodyPr>
          <a:lstStyle/>
          <a:p>
            <a:r>
              <a:rPr lang="fr-BE" sz="27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Un cours à pédagogie collaborative pour résoudre des défis sociétaux complexes. </a:t>
            </a:r>
            <a:br>
              <a:rPr lang="fr-BE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endParaRPr lang="fr-BE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C881765F-B36F-B730-DF95-856B2CD17B2D}"/>
              </a:ext>
            </a:extLst>
          </p:cNvPr>
          <p:cNvSpPr txBox="1"/>
          <p:nvPr/>
        </p:nvSpPr>
        <p:spPr>
          <a:xfrm>
            <a:off x="3956737" y="232022"/>
            <a:ext cx="806755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/>
              <a:t>La crise sanitaire du Covid-19, les inondations de juillet 2021 en Belgique, ou encore la crise des PFAS en Région Wallonne sont des problèmes imprédictibles, rapides et d’envergure. </a:t>
            </a:r>
          </a:p>
          <a:p>
            <a:endParaRPr lang="fr-BE" dirty="0"/>
          </a:p>
          <a:p>
            <a:r>
              <a:rPr lang="fr-BE" dirty="0"/>
              <a:t>Ils sont de véritables défis car ils s’accélèrent, ils se multiplient et ils sont interdisciplinaires. Dès lors, </a:t>
            </a:r>
            <a:r>
              <a:rPr lang="fr-BE" b="1" dirty="0"/>
              <a:t>comment les organisations publiques peuvent faire à ces défis complexes? </a:t>
            </a:r>
            <a:r>
              <a:rPr lang="fr-BE" dirty="0"/>
              <a:t>Quelles solutions nouvelles peut-on y apporter pour favoriser des </a:t>
            </a:r>
            <a:r>
              <a:rPr lang="fr-BE" b="1" dirty="0"/>
              <a:t>réponses pertinentes, inclusives et durables? </a:t>
            </a:r>
          </a:p>
          <a:p>
            <a:endParaRPr lang="fr-BE" dirty="0"/>
          </a:p>
          <a:p>
            <a:r>
              <a:rPr lang="fr-BE" dirty="0"/>
              <a:t>Tels sont les défis auxquels vous allez vous être confrontés au sein de la </a:t>
            </a:r>
            <a:r>
              <a:rPr lang="fr-BE" b="1" dirty="0"/>
              <a:t>Public </a:t>
            </a:r>
            <a:r>
              <a:rPr lang="fr-BE" b="1" dirty="0" err="1"/>
              <a:t>Factory</a:t>
            </a:r>
            <a:r>
              <a:rPr lang="fr-BE" b="1" dirty="0"/>
              <a:t>!</a:t>
            </a:r>
          </a:p>
          <a:p>
            <a:endParaRPr lang="fr-BE" dirty="0"/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BE" dirty="0">
                <a:sym typeface="Wingdings" panose="05000000000000000000" pitchFamily="2" charset="2"/>
              </a:rPr>
              <a:t>Une unité d’enseignement de </a:t>
            </a:r>
            <a:r>
              <a:rPr lang="fr-BE" b="1" dirty="0">
                <a:sym typeface="Wingdings" panose="05000000000000000000" pitchFamily="2" charset="2"/>
              </a:rPr>
              <a:t>10 ECTS </a:t>
            </a:r>
            <a:r>
              <a:rPr lang="fr-BE" dirty="0">
                <a:sym typeface="Wingdings" panose="05000000000000000000" pitchFamily="2" charset="2"/>
              </a:rPr>
              <a:t>(octobre 2024 – mai 2024) à pédagogie collaborative (c’est-à-dire qui associe les savoirs des </a:t>
            </a:r>
            <a:r>
              <a:rPr lang="fr-BE" dirty="0" err="1">
                <a:sym typeface="Wingdings" panose="05000000000000000000" pitchFamily="2" charset="2"/>
              </a:rPr>
              <a:t>étudiant.e.s</a:t>
            </a:r>
            <a:r>
              <a:rPr lang="fr-BE" dirty="0">
                <a:sym typeface="Wingdings" panose="05000000000000000000" pitchFamily="2" charset="2"/>
              </a:rPr>
              <a:t>, de l’équipe enseignante et des administrations partenaires au travers d’outils d’intelligence collective)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BE" dirty="0">
                <a:sym typeface="Wingdings" panose="05000000000000000000" pitchFamily="2" charset="2"/>
              </a:rPr>
              <a:t>Un apprentissage pragmatique des outils d’</a:t>
            </a:r>
            <a:r>
              <a:rPr lang="fr-BE" b="1" dirty="0">
                <a:sym typeface="Wingdings" panose="05000000000000000000" pitchFamily="2" charset="2"/>
              </a:rPr>
              <a:t>analyse en politiques publiques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BE" dirty="0">
                <a:sym typeface="Wingdings" panose="05000000000000000000" pitchFamily="2" charset="2"/>
              </a:rPr>
              <a:t>Un trajet d’accompagnement qui intègre la </a:t>
            </a:r>
            <a:r>
              <a:rPr lang="fr-BE" b="1" dirty="0">
                <a:sym typeface="Wingdings" panose="05000000000000000000" pitchFamily="2" charset="2"/>
              </a:rPr>
              <a:t>gestion de projet interdisciplinaire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BE" dirty="0">
                <a:sym typeface="Wingdings" panose="05000000000000000000" pitchFamily="2" charset="2"/>
              </a:rPr>
              <a:t>En </a:t>
            </a:r>
            <a:r>
              <a:rPr lang="fr-BE" b="1" dirty="0">
                <a:sym typeface="Wingdings" panose="05000000000000000000" pitchFamily="2" charset="2"/>
              </a:rPr>
              <a:t>partenariat avec des administrations </a:t>
            </a:r>
            <a:r>
              <a:rPr lang="fr-BE" dirty="0">
                <a:sym typeface="Wingdings" panose="05000000000000000000" pitchFamily="2" charset="2"/>
              </a:rPr>
              <a:t>publiques 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fr-BE" dirty="0">
              <a:sym typeface="Wingdings" panose="05000000000000000000" pitchFamily="2" charset="2"/>
            </a:endParaRPr>
          </a:p>
          <a:p>
            <a:r>
              <a:rPr lang="fr-BE" i="1" dirty="0">
                <a:sym typeface="Wingdings" panose="05000000000000000000" pitchFamily="2" charset="2"/>
              </a:rPr>
              <a:t>En partenariat avec les Facultés d’Architecture, des Sciences, de Philosophie et Sciences sociales et Solvay </a:t>
            </a:r>
            <a:r>
              <a:rPr lang="fr-BE" i="1" dirty="0" err="1">
                <a:sym typeface="Wingdings" panose="05000000000000000000" pitchFamily="2" charset="2"/>
              </a:rPr>
              <a:t>Buisness</a:t>
            </a:r>
            <a:r>
              <a:rPr lang="fr-BE" i="1" dirty="0">
                <a:sym typeface="Wingdings" panose="05000000000000000000" pitchFamily="2" charset="2"/>
              </a:rPr>
              <a:t> </a:t>
            </a:r>
            <a:r>
              <a:rPr lang="fr-BE" i="1" dirty="0" err="1">
                <a:sym typeface="Wingdings" panose="05000000000000000000" pitchFamily="2" charset="2"/>
              </a:rPr>
              <a:t>School</a:t>
            </a:r>
            <a:r>
              <a:rPr lang="fr-BE" i="1" dirty="0">
                <a:sym typeface="Wingdings" panose="05000000000000000000" pitchFamily="2" charset="2"/>
              </a:rPr>
              <a:t> – avec le soutien financier de l’ULB.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64101253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204</Words>
  <Application>Microsoft Office PowerPoint</Application>
  <PresentationFormat>Grand écran</PresentationFormat>
  <Paragraphs>14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Wingdings</vt:lpstr>
      <vt:lpstr>Thème Office</vt:lpstr>
      <vt:lpstr>Un cours à pédagogie collaborative pour résoudre des défis sociétaux complexes.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SBARAGLIA Fanny</dc:creator>
  <cp:lastModifiedBy>SBARAGLIA Fanny</cp:lastModifiedBy>
  <cp:revision>1</cp:revision>
  <dcterms:created xsi:type="dcterms:W3CDTF">2024-09-05T12:53:40Z</dcterms:created>
  <dcterms:modified xsi:type="dcterms:W3CDTF">2024-09-05T13:44:07Z</dcterms:modified>
</cp:coreProperties>
</file>