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450"/>
    <a:srgbClr val="0F6D4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754"/>
  </p:normalViewPr>
  <p:slideViewPr>
    <p:cSldViewPr snapToGrid="0">
      <p:cViewPr>
        <p:scale>
          <a:sx n="75" d="100"/>
          <a:sy n="75" d="100"/>
        </p:scale>
        <p:origin x="69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90261-BD49-4A4A-B463-FCD922C38017}" type="datetimeFigureOut">
              <a:rPr lang="fr-BE" smtClean="0"/>
              <a:t>8/09/26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11ED7-AF76-4594-A4EC-A75CCCE78A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7262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A11ED7-AF76-4594-A4EC-A75CCCE78A99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0053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99C0-E1FA-96BA-4A83-35814736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140709-FB85-BD04-9C4E-74FF4EB82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2E9149-B77F-0A1E-6732-F3B0D5B89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743F0B-3D36-A6CB-CBD3-09E159D43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A11ED7-AF76-4594-A4EC-A75CCCE78A99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1428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A1757-1C73-DA8B-88AA-DFC50B985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04C171-83A4-88CA-3698-0503542A0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0A9B84-4559-0FC6-80B2-A90C98A80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337080-7137-6697-D2C6-3621E9F3D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A11ED7-AF76-4594-A4EC-A75CCCE78A99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770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0A5FF-FB4A-2339-1A53-88CBEAD8C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E4E386-2875-641C-2D7B-931B5C65E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7CA0B5-A734-39CC-F634-12D6E71C2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D1440-64FE-3B6F-5488-0E07DF9D2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A11ED7-AF76-4594-A4EC-A75CCCE78A99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690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4F692-0B7A-8CA6-CCD5-55A1495FE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0F4A87-F830-D74D-E508-9A5D597D8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D4E61D-4D30-6DFD-5C05-ECC905CC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20CAD0-D555-E73D-AF0C-163F3840D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DEB764-E4AE-7991-6523-72EB7471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74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73C6A7-189A-5D2E-FAEA-A58D30DE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4CB92-5CF0-8651-F299-85A41349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5A182E-F638-CE1C-0076-5DB2EB29A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835131-44D6-AEFD-5319-BC47F742C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8D378A-8685-5520-D614-BFE124D4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894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E2F18-6040-870B-CAF7-3E54020B4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5AFC0B-1F03-A0BB-FF14-030B4CFC8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61BB0C-7AFD-2990-0B0E-8E26BE02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A2B92-ABEB-C432-C95D-CDE73A6F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4882F-1F1D-0320-9659-C01DB715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2682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B199B-CD69-6054-A21C-26118733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6F64E4-ED6E-AD87-8F08-19ABB6BF7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F7440E-5347-27FD-E0DE-93DE80A1B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12ED78-EBA7-040E-1229-2E6E5A494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6875F4-0CB3-D067-E2B6-C672BC82E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9575A0-4F0A-BA7E-BDB3-A7D7DF12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794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4110D-3751-8772-EAF7-D33321032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D9C1FA-25C2-B1C3-A702-B6A058D43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DDF5D4-FBC8-B550-DDF1-1B9E376BE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8541B8-F05F-A595-63AC-B6C91AD394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C51462E-48EA-1A1F-B749-49844E6DA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66F944-B780-FB46-1719-E70C186C3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4A2EB21-9237-3945-1D9C-74C03366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C8EF81A-FFC4-E28C-71AA-8DAC94AD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280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94C34-364D-EE3D-24B5-B2D42CE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9DD9D3-1365-9327-ACE0-17C8205E8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012ED7-1E6D-EFBD-7895-3B377C31E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F5D98E-68C9-1432-4962-BFF6EF9A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8566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0924383-449A-AD1C-DFFF-61F7D139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26CBEC-A343-C20E-D93D-DD9B6820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A632EB-73CE-1121-A290-5640660E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552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CD6D6-3891-1E84-33D2-E7FC8CFB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853153-78B9-21B3-78D8-2775D5D6D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C6794B-A6CB-9CDA-57D5-5A446AD12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25936D-F9C2-86E0-FFFB-D84A0502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6608C6-52E9-92D2-2C9F-DC6DAE83B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C6A8D8-C5C9-00BC-15C2-63849825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5567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E5FE14-51B3-FF04-3291-7AC93B57A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839BDE-9709-7A5E-BEC0-7D6525768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82039F-063C-B5FB-6E21-AC5058971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2F486F-FCEF-03C5-0947-4AC6A346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5CF5B4-6A11-C18C-D2C8-9E650FC4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6D70C2-A31A-CEE7-9EAB-F8624FB3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020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1F229-540E-1A45-3C0A-DC9DC668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DDB9EC-5D97-7731-9A6A-D0D3EE99C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D2C06A-391B-C026-DA11-F1D7E9A2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8E8C57-79C2-591D-FFB8-3058863F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E8B8B1-030D-03D8-7705-BD6DF803E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1442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0CEBFF-0921-8216-1720-07B71959A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EF40C0-198E-4E7B-7B23-CCD1E3753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39E1F2-710B-802E-07CF-F42B1CC1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8D3283-7631-5450-5E19-A1A313D1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9E7FE-9C82-0962-4B62-5BCA93CEE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002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163C090-D485-0F05-5940-8D672F9EA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F3D9F9-D0BA-2BC1-B1C1-AE6DC348A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021EBD-9E68-8932-B52E-3D5E0504C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0362A4-C684-428F-AAA5-D47D7204F454}" type="datetimeFigureOut">
              <a:rPr lang="fr-BE" smtClean="0"/>
              <a:t>8/09/26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47C9A8-59EE-BA32-CB55-DD043B6EA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E8103-48F8-7640-F9AE-497DC60DD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12615B-0A0E-446E-A98A-AEA732F3D12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346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72D617-2C31-7CC4-5DC4-95B697A76E4B}"/>
              </a:ext>
            </a:extLst>
          </p:cNvPr>
          <p:cNvSpPr/>
          <p:nvPr/>
        </p:nvSpPr>
        <p:spPr>
          <a:xfrm>
            <a:off x="0" y="-1"/>
            <a:ext cx="3869344" cy="6858001"/>
          </a:xfrm>
          <a:prstGeom prst="rect">
            <a:avLst/>
          </a:prstGeom>
          <a:solidFill>
            <a:srgbClr val="FDD450"/>
          </a:solidFill>
          <a:ln>
            <a:solidFill>
              <a:srgbClr val="FDD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EAA75ED-484B-D9FF-FA8D-A68A4ED0D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03" y="3428999"/>
            <a:ext cx="3033471" cy="20024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fr-BE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cours à pédagogie collaborative pour résoudre des défis sociétaux complexes. 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81765F-B36F-B730-DF95-856B2CD17B2D}"/>
              </a:ext>
            </a:extLst>
          </p:cNvPr>
          <p:cNvSpPr txBox="1"/>
          <p:nvPr/>
        </p:nvSpPr>
        <p:spPr>
          <a:xfrm>
            <a:off x="3999698" y="153586"/>
            <a:ext cx="7895899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Du diagnostic à la solution : imaginez, testez et proposez des solutions pour des problèmes complexes de politiques publiques.</a:t>
            </a:r>
          </a:p>
          <a:p>
            <a:endParaRPr lang="fr-BE" sz="1600" dirty="0"/>
          </a:p>
          <a:p>
            <a:r>
              <a:rPr lang="fr-BE" dirty="0"/>
              <a:t>Au travers de ce projet à pédagogie collaborative, vous allez :</a:t>
            </a:r>
          </a:p>
          <a:p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Travailler sur des enjeux de société concrets en collaboration avec des administrations publiques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Collaborer dans des équipes interdisciplinaires réunissant des </a:t>
            </a:r>
            <a:r>
              <a:rPr lang="fr-BE" dirty="0" err="1"/>
              <a:t>étudiant.e.s</a:t>
            </a:r>
            <a:r>
              <a:rPr lang="fr-BE" dirty="0"/>
              <a:t> en sciences politiques, sciences et gestion de l’environnement, économie publique, architecture et psychologie sociale.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Apprendre par l’action : recherche de terrain, </a:t>
            </a:r>
            <a:r>
              <a:rPr lang="fr-BE" dirty="0" err="1"/>
              <a:t>co-création</a:t>
            </a:r>
            <a:r>
              <a:rPr lang="fr-BE" dirty="0"/>
              <a:t>, prototypage, tests utilisateurs et formulation de recommandations.</a:t>
            </a:r>
          </a:p>
          <a:p>
            <a:endParaRPr lang="fr-BE" dirty="0"/>
          </a:p>
          <a:p>
            <a:r>
              <a:rPr lang="fr-BE" dirty="0"/>
              <a:t>Voici les compétences professionnelles que vous développerez lors du projet :</a:t>
            </a:r>
          </a:p>
          <a:p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Design de politiques publiques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Gestion de projets complexes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Facilitation et participation citoyenne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Travail en équipe </a:t>
            </a:r>
            <a:r>
              <a:rPr lang="fr-BE" dirty="0" err="1"/>
              <a:t>interdidisciplinaire</a:t>
            </a: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Communication avec les acteurs publics</a:t>
            </a:r>
          </a:p>
          <a:p>
            <a:endParaRPr lang="fr-BE" dirty="0"/>
          </a:p>
          <a:p>
            <a:r>
              <a:rPr lang="fr-BE" dirty="0"/>
              <a:t>Tels sont les défis auxquels vous allez vous être confrontés au sein de la </a:t>
            </a:r>
            <a:r>
              <a:rPr lang="fr-BE" b="1" dirty="0"/>
              <a:t>Public </a:t>
            </a:r>
            <a:r>
              <a:rPr lang="fr-BE" b="1" dirty="0" err="1"/>
              <a:t>Makers</a:t>
            </a:r>
            <a:r>
              <a:rPr lang="fr-BE" b="1" dirty="0"/>
              <a:t>!</a:t>
            </a:r>
          </a:p>
          <a:p>
            <a:endParaRPr lang="fr-BE" sz="16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F341ADD-662E-CF74-61CD-58BC8FFFE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529"/>
            <a:ext cx="3999698" cy="239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12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14A0E8-7030-488E-B8F1-28F6F53B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0F34971-7C1E-3E70-7411-BA957C6C9F90}"/>
              </a:ext>
            </a:extLst>
          </p:cNvPr>
          <p:cNvSpPr/>
          <p:nvPr/>
        </p:nvSpPr>
        <p:spPr>
          <a:xfrm>
            <a:off x="0" y="-1"/>
            <a:ext cx="3869344" cy="6858001"/>
          </a:xfrm>
          <a:prstGeom prst="rect">
            <a:avLst/>
          </a:prstGeom>
          <a:solidFill>
            <a:srgbClr val="FDD450"/>
          </a:solidFill>
          <a:ln>
            <a:solidFill>
              <a:srgbClr val="FDD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3F535A-16DF-451B-C933-29C54707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03" y="3428999"/>
            <a:ext cx="3033471" cy="20024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fr-BE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cours à pédagogie collaborative pour résoudre des défis sociétaux complexes. 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B3E7F3-68C9-16BE-278A-2208744421FA}"/>
              </a:ext>
            </a:extLst>
          </p:cNvPr>
          <p:cNvSpPr txBox="1"/>
          <p:nvPr/>
        </p:nvSpPr>
        <p:spPr>
          <a:xfrm>
            <a:off x="3869344" y="175873"/>
            <a:ext cx="806755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dirty="0">
                <a:sym typeface="Wingdings" panose="05000000000000000000" pitchFamily="2" charset="2"/>
              </a:rPr>
              <a:t> Une unité d’enseignement de </a:t>
            </a:r>
            <a:r>
              <a:rPr lang="fr-BE" sz="2400" b="1" dirty="0">
                <a:sym typeface="Wingdings" panose="05000000000000000000" pitchFamily="2" charset="2"/>
              </a:rPr>
              <a:t>10 ECTS </a:t>
            </a:r>
            <a:r>
              <a:rPr lang="fr-BE" sz="2400" dirty="0">
                <a:sym typeface="Wingdings" panose="05000000000000000000" pitchFamily="2" charset="2"/>
              </a:rPr>
              <a:t>( de novembre 2026 – à fin avril 2027) à pédagogie collaborative (c’est-à-dire qui associe les savoirs des </a:t>
            </a:r>
            <a:r>
              <a:rPr lang="fr-BE" sz="2400" dirty="0" err="1">
                <a:sym typeface="Wingdings" panose="05000000000000000000" pitchFamily="2" charset="2"/>
              </a:rPr>
              <a:t>étudiant.e.s</a:t>
            </a:r>
            <a:r>
              <a:rPr lang="fr-BE" sz="2400" dirty="0">
                <a:sym typeface="Wingdings" panose="05000000000000000000" pitchFamily="2" charset="2"/>
              </a:rPr>
              <a:t> de différentes facultés, de l’équipe enseignante et des administrations partenaires au travers d’outils d’intelligence collective)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dirty="0">
                <a:sym typeface="Wingdings" panose="05000000000000000000" pitchFamily="2" charset="2"/>
              </a:rPr>
              <a:t> Sous la responsabilité de Fanny </a:t>
            </a:r>
            <a:r>
              <a:rPr lang="fr-BE" sz="2400" dirty="0" err="1">
                <a:sym typeface="Wingdings" panose="05000000000000000000" pitchFamily="2" charset="2"/>
              </a:rPr>
              <a:t>Sbaraglia</a:t>
            </a:r>
            <a:r>
              <a:rPr lang="fr-BE" sz="2400" dirty="0">
                <a:sym typeface="Wingdings" panose="05000000000000000000" pitchFamily="2" charset="2"/>
              </a:rPr>
              <a:t> – </a:t>
            </a:r>
            <a:r>
              <a:rPr lang="fr-BE" sz="2400" dirty="0" err="1">
                <a:sym typeface="Wingdings" panose="05000000000000000000" pitchFamily="2" charset="2"/>
              </a:rPr>
              <a:t>fanny.sbaraglia@ulb.be</a:t>
            </a:r>
            <a:endParaRPr lang="fr-BE" sz="24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i="1" dirty="0">
                <a:sym typeface="Wingdings" panose="05000000000000000000" pitchFamily="2" charset="2"/>
              </a:rPr>
              <a:t>Partenariat entre les Facultés d’Architecture, des Sciences, de Philosophie et Sciences sociales et Solvay </a:t>
            </a:r>
            <a:r>
              <a:rPr lang="fr-BE" sz="2400" i="1" dirty="0" err="1">
                <a:sym typeface="Wingdings" panose="05000000000000000000" pitchFamily="2" charset="2"/>
              </a:rPr>
              <a:t>Buisness</a:t>
            </a:r>
            <a:r>
              <a:rPr lang="fr-BE" sz="2400" i="1" dirty="0">
                <a:sym typeface="Wingdings" panose="05000000000000000000" pitchFamily="2" charset="2"/>
              </a:rPr>
              <a:t> </a:t>
            </a:r>
            <a:r>
              <a:rPr lang="fr-BE" sz="2400" i="1" dirty="0" err="1">
                <a:sym typeface="Wingdings" panose="05000000000000000000" pitchFamily="2" charset="2"/>
              </a:rPr>
              <a:t>School</a:t>
            </a:r>
            <a:r>
              <a:rPr lang="fr-BE" sz="2400" i="1" dirty="0">
                <a:sym typeface="Wingdings" panose="05000000000000000000" pitchFamily="2" charset="2"/>
              </a:rPr>
              <a:t> – avec le soutien financier de l’ULB et de CIVIS.</a:t>
            </a:r>
          </a:p>
          <a:p>
            <a:endParaRPr lang="fr-BE" sz="24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dirty="0"/>
              <a:t> Cours à partir de novembre :  le jeudi de 16h à 18h.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dirty="0"/>
              <a:t> Séance de présentation des défis par les administrations partenaires.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sz="2400" dirty="0"/>
              <a:t> 21 et 22 Avril 2027 – Participation au festival « Transformation de l’action publique »</a:t>
            </a:r>
          </a:p>
          <a:p>
            <a:endParaRPr lang="fr-BE" sz="2400" dirty="0"/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BE" sz="16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30A30F-2C22-B00D-BB71-DC79A8262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529"/>
            <a:ext cx="3999698" cy="239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32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7B3E8D-A68B-DD7D-D83A-C5A577093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C2488E-61FC-AE87-F7AC-5E76AFF9531A}"/>
              </a:ext>
            </a:extLst>
          </p:cNvPr>
          <p:cNvSpPr/>
          <p:nvPr/>
        </p:nvSpPr>
        <p:spPr>
          <a:xfrm>
            <a:off x="0" y="-1"/>
            <a:ext cx="3869344" cy="6858001"/>
          </a:xfrm>
          <a:prstGeom prst="rect">
            <a:avLst/>
          </a:prstGeom>
          <a:solidFill>
            <a:srgbClr val="FDD450"/>
          </a:solidFill>
          <a:ln>
            <a:solidFill>
              <a:srgbClr val="FDD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EFCB2E1-8EAD-11A7-7203-22F4F4FB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03" y="3428999"/>
            <a:ext cx="3033471" cy="20024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fr-BE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cours à pédagogie collaborative pour résoudre des défis sociétaux complexes. 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7C785D-8B17-28E8-0EF2-2F6B0FB54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529"/>
            <a:ext cx="3999698" cy="2399819"/>
          </a:xfrm>
          <a:prstGeom prst="rect">
            <a:avLst/>
          </a:prstGeom>
        </p:spPr>
      </p:pic>
      <p:pic>
        <p:nvPicPr>
          <p:cNvPr id="3" name="Image 2" descr="Une image contenant intérieur, habits, personne, mur&#10;&#10;Le contenu généré par l’IA peut être incorrect.">
            <a:extLst>
              <a:ext uri="{FF2B5EF4-FFF2-40B4-BE49-F238E27FC236}">
                <a16:creationId xmlns:a16="http://schemas.microsoft.com/office/drawing/2014/main" id="{BFD47920-5B13-71C7-165E-B39C84DA0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96" y="197252"/>
            <a:ext cx="7864997" cy="58987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625F9EF-288A-8B6F-6D4D-18C97F70B666}"/>
              </a:ext>
            </a:extLst>
          </p:cNvPr>
          <p:cNvSpPr txBox="1"/>
          <p:nvPr/>
        </p:nvSpPr>
        <p:spPr>
          <a:xfrm>
            <a:off x="3999698" y="6322194"/>
            <a:ext cx="832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Présentation par des </a:t>
            </a:r>
            <a:r>
              <a:rPr lang="fr-FR" sz="1600" dirty="0" err="1"/>
              <a:t>étudiant.es</a:t>
            </a:r>
            <a:r>
              <a:rPr lang="fr-FR" sz="1600" dirty="0"/>
              <a:t> d’un jeu à destination des services de la STIB – Avril 2026</a:t>
            </a:r>
          </a:p>
        </p:txBody>
      </p:sp>
    </p:spTree>
    <p:extLst>
      <p:ext uri="{BB962C8B-B14F-4D97-AF65-F5344CB8AC3E}">
        <p14:creationId xmlns:p14="http://schemas.microsoft.com/office/powerpoint/2010/main" val="1651243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47ED5-89F6-1E69-4A5B-E92DC7772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9A948EB-EFE2-05E0-F2ED-3A08D35AC358}"/>
              </a:ext>
            </a:extLst>
          </p:cNvPr>
          <p:cNvSpPr/>
          <p:nvPr/>
        </p:nvSpPr>
        <p:spPr>
          <a:xfrm>
            <a:off x="0" y="-1"/>
            <a:ext cx="3869344" cy="6858001"/>
          </a:xfrm>
          <a:prstGeom prst="rect">
            <a:avLst/>
          </a:prstGeom>
          <a:solidFill>
            <a:srgbClr val="FDD450"/>
          </a:solidFill>
          <a:ln>
            <a:solidFill>
              <a:srgbClr val="FDD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4D552B7-7659-1717-D259-2E43064E1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03" y="3428999"/>
            <a:ext cx="3033471" cy="20024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fr-BE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cours à pédagogie collaborative pour résoudre des défis sociétaux complexes. 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48AA27-720D-64E8-686C-A5D2208A1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529"/>
            <a:ext cx="3999698" cy="2399819"/>
          </a:xfrm>
          <a:prstGeom prst="rect">
            <a:avLst/>
          </a:prstGeom>
        </p:spPr>
      </p:pic>
      <p:pic>
        <p:nvPicPr>
          <p:cNvPr id="7" name="Image 6" descr="Une image contenant habits, chaussure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48FFD57E-0D7B-6F31-A86D-5DB21C8C2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747" y="3461720"/>
            <a:ext cx="7772400" cy="2860474"/>
          </a:xfrm>
          <a:prstGeom prst="rect">
            <a:avLst/>
          </a:prstGeom>
        </p:spPr>
      </p:pic>
      <p:pic>
        <p:nvPicPr>
          <p:cNvPr id="9" name="Image 8" descr="Une image contenant habits, personne, chaussures, intérieur&#10;&#10;Le contenu généré par l’IA peut être incorrect.">
            <a:extLst>
              <a:ext uri="{FF2B5EF4-FFF2-40B4-BE49-F238E27FC236}">
                <a16:creationId xmlns:a16="http://schemas.microsoft.com/office/drawing/2014/main" id="{2232680F-69E1-B326-8A28-0CF9F3D8A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39" y="262692"/>
            <a:ext cx="3742928" cy="293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10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352</Words>
  <Application>Microsoft Macintosh PowerPoint</Application>
  <PresentationFormat>Grand écran</PresentationFormat>
  <Paragraphs>33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Thème Office</vt:lpstr>
      <vt:lpstr>Un cours à pédagogie collaborative pour résoudre des défis sociétaux complexes.  </vt:lpstr>
      <vt:lpstr>Un cours à pédagogie collaborative pour résoudre des défis sociétaux complexes.  </vt:lpstr>
      <vt:lpstr>Un cours à pédagogie collaborative pour résoudre des défis sociétaux complexes.  </vt:lpstr>
      <vt:lpstr>Un cours à pédagogie collaborative pour résoudre des défis sociétaux complexes.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SBARAGLIA Fanny</dc:creator>
  <cp:lastModifiedBy>DAMAY Ludivine</cp:lastModifiedBy>
  <cp:revision>15</cp:revision>
  <dcterms:created xsi:type="dcterms:W3CDTF">2024-09-05T12:53:40Z</dcterms:created>
  <dcterms:modified xsi:type="dcterms:W3CDTF">2026-09-08T09:18:09Z</dcterms:modified>
</cp:coreProperties>
</file>